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7" r:id="rId15"/>
    <p:sldId id="270" r:id="rId16"/>
    <p:sldId id="300" r:id="rId17"/>
    <p:sldId id="271" r:id="rId18"/>
    <p:sldId id="272" r:id="rId19"/>
    <p:sldId id="302" r:id="rId20"/>
    <p:sldId id="274" r:id="rId21"/>
    <p:sldId id="280" r:id="rId22"/>
    <p:sldId id="303" r:id="rId23"/>
    <p:sldId id="304" r:id="rId24"/>
    <p:sldId id="305" r:id="rId25"/>
    <p:sldId id="275" r:id="rId26"/>
    <p:sldId id="276" r:id="rId27"/>
    <p:sldId id="277" r:id="rId28"/>
    <p:sldId id="278" r:id="rId29"/>
    <p:sldId id="306" r:id="rId30"/>
    <p:sldId id="282" r:id="rId31"/>
    <p:sldId id="279" r:id="rId32"/>
    <p:sldId id="281" r:id="rId33"/>
    <p:sldId id="307" r:id="rId34"/>
    <p:sldId id="301" r:id="rId35"/>
    <p:sldId id="294" r:id="rId36"/>
    <p:sldId id="295"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Enriqueta" panose="020B0604020202020204" charset="0"/>
      <p:regular r:id="rId43"/>
      <p:bold r:id="rId44"/>
    </p:embeddedFont>
    <p:embeddedFont>
      <p:font typeface="Titillium Web"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AW1omr/7qQEJMnS8827cE2B60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0" y="276"/>
      </p:cViewPr>
      <p:guideLst>
        <p:guide orient="horz"/>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
        <p:nvSpPr>
          <p:cNvPr id="109" name="Google Shape;109;p1: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4" name="Google Shape;19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95" name="Google Shape;195;p9: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96" name="Google Shape;196;p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1" y="4343400"/>
            <a:ext cx="5486400" cy="4114800"/>
          </a:xfrm>
          <a:prstGeom prst="rect">
            <a:avLst/>
          </a:prstGeom>
          <a:noFill/>
          <a:ln>
            <a:noFill/>
          </a:ln>
        </p:spPr>
        <p:txBody>
          <a:bodyPr spcFirstLastPara="1" wrap="square" lIns="91350" tIns="45675" rIns="91350" bIns="45675" anchor="t" anchorCtr="0">
            <a:noAutofit/>
          </a:bodyPr>
          <a:lstStyle/>
          <a:p>
            <a:pPr marL="0" lvl="0" indent="0" algn="l" rtl="0">
              <a:lnSpc>
                <a:spcPct val="100000"/>
              </a:lnSpc>
              <a:spcBef>
                <a:spcPts val="0"/>
              </a:spcBef>
              <a:spcAft>
                <a:spcPts val="0"/>
              </a:spcAft>
              <a:buSzPts val="1400"/>
              <a:buNone/>
            </a:pPr>
            <a:endParaRPr sz="1400"/>
          </a:p>
        </p:txBody>
      </p:sp>
      <p:sp>
        <p:nvSpPr>
          <p:cNvPr id="205" name="Google Shape;205;p11:notes"/>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
        <p:nvSpPr>
          <p:cNvPr id="206" name="Google Shape;206;p11: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15" name="Google Shape;21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
        <p:nvSpPr>
          <p:cNvPr id="216" name="Google Shape;216;p12: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25" name="Google Shape;22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
        <p:nvSpPr>
          <p:cNvPr id="226" name="Google Shape;226;p13: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5" name="Google Shape;23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
        <p:nvSpPr>
          <p:cNvPr id="236" name="Google Shape;236;p14: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295119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45" name="Google Shape;24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
        <p:nvSpPr>
          <p:cNvPr id="246" name="Google Shape;246;p15: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45" name="Google Shape;24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
        <p:nvSpPr>
          <p:cNvPr id="246" name="Google Shape;246;p15: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40642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685801" y="4343400"/>
            <a:ext cx="5486400" cy="4114800"/>
          </a:xfrm>
          <a:prstGeom prst="rect">
            <a:avLst/>
          </a:prstGeom>
          <a:noFill/>
          <a:ln>
            <a:noFill/>
          </a:ln>
        </p:spPr>
        <p:txBody>
          <a:bodyPr spcFirstLastPara="1" wrap="square" lIns="91350" tIns="45675" rIns="91350" bIns="45675" anchor="t" anchorCtr="0">
            <a:noAutofit/>
          </a:bodyPr>
          <a:lstStyle/>
          <a:p>
            <a:pPr marL="0" lvl="0" indent="0" algn="l" rtl="0">
              <a:lnSpc>
                <a:spcPct val="100000"/>
              </a:lnSpc>
              <a:spcBef>
                <a:spcPts val="0"/>
              </a:spcBef>
              <a:spcAft>
                <a:spcPts val="0"/>
              </a:spcAft>
              <a:buSzPts val="1400"/>
              <a:buNone/>
            </a:pPr>
            <a:endParaRPr sz="1400"/>
          </a:p>
        </p:txBody>
      </p:sp>
      <p:sp>
        <p:nvSpPr>
          <p:cNvPr id="255" name="Google Shape;255;p16:notes"/>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
        <p:nvSpPr>
          <p:cNvPr id="256" name="Google Shape;256;p16: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Contrast with partnership arrangements to raise funds.</a:t>
            </a:r>
          </a:p>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Workplace democracy is a vital part.</a:t>
            </a: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65" name="Google Shape;26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
        <p:nvSpPr>
          <p:cNvPr id="266" name="Google Shape;266;p17: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Contrast with partnership arrangements to raise funds.</a:t>
            </a:r>
          </a:p>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Workplace democracy is a vital part.</a:t>
            </a: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65" name="Google Shape;26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
        <p:nvSpPr>
          <p:cNvPr id="266" name="Google Shape;266;p17: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213876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Economies of scale: increase production while lowering costs (i.e. more profits)</a:t>
            </a:r>
            <a:endParaRPr sz="1200" b="0" i="0" u="none" strike="noStrike" cap="none" dirty="0">
              <a:solidFill>
                <a:schemeClr val="dk1"/>
              </a:solidFill>
              <a:latin typeface="Calibri"/>
              <a:ea typeface="Calibri"/>
              <a:cs typeface="Calibri"/>
              <a:sym typeface="Calibri"/>
            </a:endParaRPr>
          </a:p>
        </p:txBody>
      </p:sp>
      <p:sp>
        <p:nvSpPr>
          <p:cNvPr id="282" name="Google Shape;28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
        <p:nvSpPr>
          <p:cNvPr id="283" name="Google Shape;283;p18: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2:notes"/>
          <p:cNvSpPr txBox="1">
            <a:spLocks noGrp="1"/>
          </p:cNvSpPr>
          <p:nvPr>
            <p:ph type="body" idx="1"/>
          </p:nvPr>
        </p:nvSpPr>
        <p:spPr>
          <a:xfrm>
            <a:off x="685801" y="4343400"/>
            <a:ext cx="5486400" cy="4114800"/>
          </a:xfrm>
          <a:prstGeom prst="rect">
            <a:avLst/>
          </a:prstGeom>
          <a:noFill/>
          <a:ln>
            <a:noFill/>
          </a:ln>
        </p:spPr>
        <p:txBody>
          <a:bodyPr spcFirstLastPara="1" wrap="square" lIns="91350" tIns="45675" rIns="91350" bIns="45675" anchor="t" anchorCtr="0">
            <a:noAutofit/>
          </a:bodyPr>
          <a:lstStyle/>
          <a:p>
            <a:pPr marL="0" lvl="0" indent="0" algn="l" rtl="0">
              <a:lnSpc>
                <a:spcPct val="100000"/>
              </a:lnSpc>
              <a:spcBef>
                <a:spcPts val="0"/>
              </a:spcBef>
              <a:spcAft>
                <a:spcPts val="0"/>
              </a:spcAft>
              <a:buSzPts val="1400"/>
              <a:buNone/>
            </a:pPr>
            <a:endParaRPr sz="1400"/>
          </a:p>
        </p:txBody>
      </p:sp>
      <p:sp>
        <p:nvSpPr>
          <p:cNvPr id="346" name="Google Shape;346;p22:notes"/>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347" name="Google Shape;347;p22: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Bear in mind that because definitions vary state by state, if you’re planning to incorporate or do your primary place of business elsewhere for some reason, this may not all be applicable to you.</a:t>
            </a:r>
            <a:endParaRPr sz="1200" b="0" i="0" u="none" strike="noStrike" cap="none" dirty="0">
              <a:solidFill>
                <a:schemeClr val="dk1"/>
              </a:solidFill>
              <a:latin typeface="Calibri"/>
              <a:ea typeface="Calibri"/>
              <a:cs typeface="Calibri"/>
              <a:sym typeface="Calibri"/>
            </a:endParaRPr>
          </a:p>
        </p:txBody>
      </p:sp>
      <p:sp>
        <p:nvSpPr>
          <p:cNvPr id="265" name="Google Shape;26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
        <p:nvSpPr>
          <p:cNvPr id="266" name="Google Shape;266;p17: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3635462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Bear in mind that because definitions vary state by state, if you’re planning to incorporate or do your primary place of business elsewhere for some reason, this may not all be applicable to you.</a:t>
            </a:r>
          </a:p>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Corporate governance structures for cooperatives set cooperative principles in stone and are less likely to be abused.</a:t>
            </a:r>
            <a:endParaRPr sz="1200" b="0" i="0" u="none" strike="noStrike" cap="none" dirty="0">
              <a:solidFill>
                <a:schemeClr val="dk1"/>
              </a:solidFill>
              <a:latin typeface="Calibri"/>
              <a:ea typeface="Calibri"/>
              <a:cs typeface="Calibri"/>
              <a:sym typeface="Calibri"/>
            </a:endParaRPr>
          </a:p>
        </p:txBody>
      </p:sp>
      <p:sp>
        <p:nvSpPr>
          <p:cNvPr id="265" name="Google Shape;26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
        <p:nvSpPr>
          <p:cNvPr id="266" name="Google Shape;266;p17: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3994776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Bear in mind that because definitions vary state by state, if you’re planning to incorporate or do your primary place of business elsewhere for some reason, this may not all be applicable to you.</a:t>
            </a:r>
            <a:endParaRPr sz="1200" b="0" i="0" u="none" strike="noStrike" cap="none" dirty="0">
              <a:solidFill>
                <a:schemeClr val="dk1"/>
              </a:solidFill>
              <a:latin typeface="Calibri"/>
              <a:ea typeface="Calibri"/>
              <a:cs typeface="Calibri"/>
              <a:sym typeface="Calibri"/>
            </a:endParaRPr>
          </a:p>
        </p:txBody>
      </p:sp>
      <p:sp>
        <p:nvSpPr>
          <p:cNvPr id="265" name="Google Shape;26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
        <p:nvSpPr>
          <p:cNvPr id="266" name="Google Shape;266;p17: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4171978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951fe07a3b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951fe07a3b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Who is a candidate and when they can become an owner is specified in the articles of incorporation or bylaws.</a:t>
            </a:r>
            <a:endParaRPr sz="1200" b="0" i="0" u="none" strike="noStrike" cap="none" dirty="0">
              <a:solidFill>
                <a:schemeClr val="dk1"/>
              </a:solidFill>
              <a:latin typeface="Calibri"/>
              <a:ea typeface="Calibri"/>
              <a:cs typeface="Calibri"/>
              <a:sym typeface="Calibri"/>
            </a:endParaRPr>
          </a:p>
        </p:txBody>
      </p:sp>
      <p:sp>
        <p:nvSpPr>
          <p:cNvPr id="292" name="Google Shape;292;g951fe07a3b_1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
        <p:nvSpPr>
          <p:cNvPr id="293" name="Google Shape;293;g951fe07a3b_1_6: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51% requirement is to ensure that the cooperative form cannot be abused by businesses which are owned by a minority of workers. (i.e. unequal power)</a:t>
            </a:r>
            <a:endParaRPr sz="1200" b="0" i="0" u="none" strike="noStrike" cap="none" dirty="0">
              <a:solidFill>
                <a:schemeClr val="dk1"/>
              </a:solidFill>
              <a:latin typeface="Calibri"/>
              <a:ea typeface="Calibri"/>
              <a:cs typeface="Calibri"/>
              <a:sym typeface="Calibri"/>
            </a:endParaRPr>
          </a:p>
        </p:txBody>
      </p:sp>
      <p:sp>
        <p:nvSpPr>
          <p:cNvPr id="302" name="Google Shape;30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
        <p:nvSpPr>
          <p:cNvPr id="303" name="Google Shape;303;p19: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51fe07a3b_4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951fe07a3b_4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13" name="Google Shape;313;g951fe07a3b_4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
        <p:nvSpPr>
          <p:cNvPr id="314" name="Google Shape;314;g951fe07a3b_4_1: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24" name="Google Shape;32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
        <p:nvSpPr>
          <p:cNvPr id="325" name="Google Shape;325;p20: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24" name="Google Shape;32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
        <p:nvSpPr>
          <p:cNvPr id="325" name="Google Shape;325;p20: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421953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25" name="Google Shape;125;p3: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26" name="Google Shape;126;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There’s normally a cap to how many shares you can issue in the articles of </a:t>
            </a:r>
            <a:r>
              <a:rPr lang="en-US" sz="1200" b="0" i="0" u="none" strike="noStrike" cap="none" dirty="0" err="1">
                <a:solidFill>
                  <a:schemeClr val="dk1"/>
                </a:solidFill>
                <a:latin typeface="Calibri"/>
                <a:ea typeface="Calibri"/>
                <a:cs typeface="Calibri"/>
                <a:sym typeface="Calibri"/>
              </a:rPr>
              <a:t>incproration</a:t>
            </a:r>
            <a:endParaRPr sz="1200" b="0" i="0" u="none" strike="noStrike" cap="none" dirty="0">
              <a:solidFill>
                <a:schemeClr val="dk1"/>
              </a:solidFill>
              <a:latin typeface="Calibri"/>
              <a:ea typeface="Calibri"/>
              <a:cs typeface="Calibri"/>
              <a:sym typeface="Calibri"/>
            </a:endParaRPr>
          </a:p>
        </p:txBody>
      </p:sp>
      <p:sp>
        <p:nvSpPr>
          <p:cNvPr id="368" name="Google Shape;36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
        <p:nvSpPr>
          <p:cNvPr id="369" name="Google Shape;369;p24: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35" name="Google Shape;33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
        <p:nvSpPr>
          <p:cNvPr id="336" name="Google Shape;336;p21: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57" name="Google Shape;35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
        <p:nvSpPr>
          <p:cNvPr id="358" name="Google Shape;358;p23: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57" name="Google Shape;35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
        <p:nvSpPr>
          <p:cNvPr id="358" name="Google Shape;358;p23: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1726936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Economies of scale: increase production while lowering costs (i.e. more profits)</a:t>
            </a:r>
            <a:endParaRPr sz="1200" b="0" i="0" u="none" strike="noStrike" cap="none" dirty="0">
              <a:solidFill>
                <a:schemeClr val="dk1"/>
              </a:solidFill>
              <a:latin typeface="Calibri"/>
              <a:ea typeface="Calibri"/>
              <a:cs typeface="Calibri"/>
              <a:sym typeface="Calibri"/>
            </a:endParaRPr>
          </a:p>
        </p:txBody>
      </p:sp>
      <p:sp>
        <p:nvSpPr>
          <p:cNvPr id="282" name="Google Shape;28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
        <p:nvSpPr>
          <p:cNvPr id="283" name="Google Shape;283;p18: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709896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951fe07a3b_1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97" name="Google Shape;497;g951fe07a3b_1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8" name="Google Shape;498;g951fe07a3b_1_25: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07" name="Google Shape;50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
        <p:nvSpPr>
          <p:cNvPr id="508" name="Google Shape;508;p36: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1" y="4343400"/>
            <a:ext cx="5486400" cy="4114800"/>
          </a:xfrm>
          <a:prstGeom prst="rect">
            <a:avLst/>
          </a:prstGeom>
          <a:noFill/>
          <a:ln>
            <a:noFill/>
          </a:ln>
        </p:spPr>
        <p:txBody>
          <a:bodyPr spcFirstLastPara="1" wrap="square" lIns="91350" tIns="45675" rIns="91350" bIns="45675" anchor="t" anchorCtr="0">
            <a:noAutofit/>
          </a:bodyPr>
          <a:lstStyle/>
          <a:p>
            <a:pPr marL="0" lvl="0" indent="0" algn="l" rtl="0">
              <a:lnSpc>
                <a:spcPct val="100000"/>
              </a:lnSpc>
              <a:spcBef>
                <a:spcPts val="0"/>
              </a:spcBef>
              <a:spcAft>
                <a:spcPts val="0"/>
              </a:spcAft>
              <a:buSzPts val="1400"/>
              <a:buNone/>
            </a:pPr>
            <a:endParaRPr sz="1400"/>
          </a:p>
        </p:txBody>
      </p:sp>
      <p:sp>
        <p:nvSpPr>
          <p:cNvPr id="135" name="Google Shape;135;p4:notes"/>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
        <p:nvSpPr>
          <p:cNvPr id="136" name="Google Shape;136;p4: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45" name="Google Shape;145;p5: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46" name="Google Shape;146;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55" name="Google Shape;155;p6: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56" name="Google Shape;156;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65" name="Google Shape;165;p7: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66" name="Google Shape;166;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75" name="Google Shape;175;p8: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76" name="Google Shape;176;p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85" name="Google Shape;185;p10:notes"/>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86" name="Google Shape;186;p1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8"/>
          <p:cNvSpPr txBox="1"/>
          <p:nvPr/>
        </p:nvSpPr>
        <p:spPr>
          <a:xfrm>
            <a:off x="679100" y="6309677"/>
            <a:ext cx="19116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1" i="0" u="none" strike="noStrike" cap="none">
                <a:solidFill>
                  <a:srgbClr val="008DB1"/>
                </a:solidFill>
                <a:latin typeface="Arial"/>
                <a:ea typeface="Arial"/>
                <a:cs typeface="Arial"/>
                <a:sym typeface="Arial"/>
              </a:rPr>
              <a:t>http://www.startsmallthinkbig.org/</a:t>
            </a:r>
            <a:endParaRPr sz="1400" b="0" i="0" u="none" strike="noStrike" cap="none">
              <a:solidFill>
                <a:srgbClr val="000000"/>
              </a:solidFill>
              <a:latin typeface="Arial"/>
              <a:ea typeface="Arial"/>
              <a:cs typeface="Arial"/>
              <a:sym typeface="Arial"/>
            </a:endParaRPr>
          </a:p>
        </p:txBody>
      </p:sp>
      <p:sp>
        <p:nvSpPr>
          <p:cNvPr id="17" name="Google Shape;17;p38"/>
          <p:cNvSpPr txBox="1">
            <a:spLocks noGrp="1"/>
          </p:cNvSpPr>
          <p:nvPr>
            <p:ph type="sldNum" idx="12"/>
          </p:nvPr>
        </p:nvSpPr>
        <p:spPr>
          <a:xfrm>
            <a:off x="4571999" y="6231474"/>
            <a:ext cx="36277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3EA2C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18" name="Google Shape;18;p38"/>
          <p:cNvPicPr preferRelativeResize="0"/>
          <p:nvPr/>
        </p:nvPicPr>
        <p:blipFill rotWithShape="1">
          <a:blip r:embed="rId2">
            <a:alphaModFix/>
          </a:blip>
          <a:srcRect/>
          <a:stretch/>
        </p:blipFill>
        <p:spPr>
          <a:xfrm>
            <a:off x="7467600" y="5532118"/>
            <a:ext cx="1676400" cy="495301"/>
          </a:xfrm>
          <a:prstGeom prst="rect">
            <a:avLst/>
          </a:prstGeom>
          <a:noFill/>
          <a:ln>
            <a:noFill/>
          </a:ln>
        </p:spPr>
      </p:pic>
      <p:sp>
        <p:nvSpPr>
          <p:cNvPr id="19" name="Google Shape;19;p38"/>
          <p:cNvSpPr/>
          <p:nvPr/>
        </p:nvSpPr>
        <p:spPr>
          <a:xfrm>
            <a:off x="8458200" y="-28639"/>
            <a:ext cx="685800" cy="5377878"/>
          </a:xfrm>
          <a:prstGeom prst="rect">
            <a:avLst/>
          </a:prstGeom>
          <a:solidFill>
            <a:srgbClr val="008D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20" name="Google Shape;20;p38"/>
          <p:cNvSpPr/>
          <p:nvPr/>
        </p:nvSpPr>
        <p:spPr>
          <a:xfrm>
            <a:off x="8458200" y="6126479"/>
            <a:ext cx="685800" cy="7315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4" name="Google Shape;74;p4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5" name="Google Shape;75;p4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6" name="Google Shape;76;p4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48"/>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2" name="Google Shape;82;p48"/>
          <p:cNvSpPr txBox="1">
            <a:spLocks noGrp="1"/>
          </p:cNvSpPr>
          <p:nvPr>
            <p:ph type="body" idx="2"/>
          </p:nvPr>
        </p:nvSpPr>
        <p:spPr>
          <a:xfrm>
            <a:off x="457201"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3" name="Google Shape;83;p4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0" name="Google Shape;90;p4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0"/>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5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51"/>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2" name="Google Shape;102;p5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40"/>
          <p:cNvSpPr txBox="1"/>
          <p:nvPr/>
        </p:nvSpPr>
        <p:spPr>
          <a:xfrm>
            <a:off x="679100" y="6309677"/>
            <a:ext cx="19116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1" i="0" u="none" strike="noStrike" cap="none">
                <a:solidFill>
                  <a:srgbClr val="008DB1"/>
                </a:solidFill>
                <a:latin typeface="Arial"/>
                <a:ea typeface="Arial"/>
                <a:cs typeface="Arial"/>
                <a:sym typeface="Arial"/>
              </a:rPr>
              <a:t>http://www.startsmallthinkbig.org/</a:t>
            </a:r>
            <a:endParaRPr sz="1400" b="0" i="0" u="none" strike="noStrike" cap="none">
              <a:solidFill>
                <a:srgbClr val="000000"/>
              </a:solidFill>
              <a:latin typeface="Arial"/>
              <a:ea typeface="Arial"/>
              <a:cs typeface="Arial"/>
              <a:sym typeface="Arial"/>
            </a:endParaRPr>
          </a:p>
        </p:txBody>
      </p:sp>
      <p:sp>
        <p:nvSpPr>
          <p:cNvPr id="27" name="Google Shape;27;p40"/>
          <p:cNvSpPr txBox="1">
            <a:spLocks noGrp="1"/>
          </p:cNvSpPr>
          <p:nvPr>
            <p:ph type="sldNum" idx="12"/>
          </p:nvPr>
        </p:nvSpPr>
        <p:spPr>
          <a:xfrm>
            <a:off x="4572000" y="6242865"/>
            <a:ext cx="381000" cy="424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008DB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40"/>
          <p:cNvSpPr/>
          <p:nvPr/>
        </p:nvSpPr>
        <p:spPr>
          <a:xfrm>
            <a:off x="8479971" y="-28639"/>
            <a:ext cx="685800" cy="5560758"/>
          </a:xfrm>
          <a:prstGeom prst="rect">
            <a:avLst/>
          </a:prstGeom>
          <a:solidFill>
            <a:srgbClr val="008D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29" name="Google Shape;29;p40"/>
          <p:cNvSpPr/>
          <p:nvPr/>
        </p:nvSpPr>
        <p:spPr>
          <a:xfrm>
            <a:off x="8479971" y="6126479"/>
            <a:ext cx="685800" cy="7315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pic>
        <p:nvPicPr>
          <p:cNvPr id="30" name="Google Shape;30;p40"/>
          <p:cNvPicPr preferRelativeResize="0"/>
          <p:nvPr/>
        </p:nvPicPr>
        <p:blipFill rotWithShape="1">
          <a:blip r:embed="rId2">
            <a:alphaModFix/>
          </a:blip>
          <a:srcRect/>
          <a:stretch/>
        </p:blipFill>
        <p:spPr>
          <a:xfrm>
            <a:off x="7467600" y="5541686"/>
            <a:ext cx="1676400" cy="495301"/>
          </a:xfrm>
          <a:prstGeom prst="rect">
            <a:avLst/>
          </a:prstGeom>
          <a:noFill/>
          <a:ln>
            <a:noFill/>
          </a:ln>
        </p:spPr>
      </p:pic>
      <p:sp>
        <p:nvSpPr>
          <p:cNvPr id="31" name="Google Shape;31;p40"/>
          <p:cNvSpPr/>
          <p:nvPr/>
        </p:nvSpPr>
        <p:spPr>
          <a:xfrm>
            <a:off x="15909" y="1297241"/>
            <a:ext cx="685800" cy="5560758"/>
          </a:xfrm>
          <a:prstGeom prst="rect">
            <a:avLst/>
          </a:prstGeom>
          <a:solidFill>
            <a:srgbClr val="008D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32" name="Google Shape;32;p40"/>
          <p:cNvSpPr/>
          <p:nvPr/>
        </p:nvSpPr>
        <p:spPr>
          <a:xfrm>
            <a:off x="-6700" y="0"/>
            <a:ext cx="685800" cy="7315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
        <p:nvSpPr>
          <p:cNvPr id="34" name="Google Shape;34;p41"/>
          <p:cNvSpPr/>
          <p:nvPr/>
        </p:nvSpPr>
        <p:spPr>
          <a:xfrm>
            <a:off x="0" y="0"/>
            <a:ext cx="980129" cy="1143000"/>
          </a:xfrm>
          <a:prstGeom prst="rect">
            <a:avLst/>
          </a:prstGeom>
          <a:solidFill>
            <a:srgbClr val="008D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35" name="Google Shape;35;p41"/>
          <p:cNvSpPr/>
          <p:nvPr/>
        </p:nvSpPr>
        <p:spPr>
          <a:xfrm>
            <a:off x="8237144" y="5715000"/>
            <a:ext cx="906856" cy="1143000"/>
          </a:xfrm>
          <a:prstGeom prst="rect">
            <a:avLst/>
          </a:prstGeom>
          <a:solidFill>
            <a:srgbClr val="008D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36" name="Google Shape;36;p41"/>
          <p:cNvSpPr/>
          <p:nvPr/>
        </p:nvSpPr>
        <p:spPr>
          <a:xfrm>
            <a:off x="0" y="-1"/>
            <a:ext cx="9144000" cy="6858001"/>
          </a:xfrm>
          <a:prstGeom prst="round2DiagRect">
            <a:avLst>
              <a:gd name="adj1" fmla="val 16667"/>
              <a:gd name="adj2" fmla="val 0"/>
            </a:avLst>
          </a:prstGeom>
          <a:solidFill>
            <a:srgbClr val="E39717"/>
          </a:solidFill>
          <a:ln w="25400" cap="flat" cmpd="sng">
            <a:solidFill>
              <a:srgbClr val="E39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41"/>
          <p:cNvSpPr/>
          <p:nvPr/>
        </p:nvSpPr>
        <p:spPr>
          <a:xfrm>
            <a:off x="381000" y="320040"/>
            <a:ext cx="7653502" cy="6217919"/>
          </a:xfrm>
          <a:prstGeom prst="round2DiagRect">
            <a:avLst>
              <a:gd name="adj1" fmla="val 16667"/>
              <a:gd name="adj2" fmla="val 0"/>
            </a:avLst>
          </a:prstGeom>
          <a:solidFill>
            <a:schemeClr val="lt1"/>
          </a:solidFill>
          <a:ln w="25400" cap="flat" cmpd="sng">
            <a:solidFill>
              <a:srgbClr val="008D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 name="Google Shape;38;p41"/>
          <p:cNvPicPr preferRelativeResize="0"/>
          <p:nvPr/>
        </p:nvPicPr>
        <p:blipFill rotWithShape="1">
          <a:blip r:embed="rId2">
            <a:alphaModFix/>
          </a:blip>
          <a:srcRect/>
          <a:stretch/>
        </p:blipFill>
        <p:spPr>
          <a:xfrm>
            <a:off x="6145403" y="4709160"/>
            <a:ext cx="3030417" cy="8953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
        <p:cNvGrpSpPr/>
        <p:nvPr/>
      </p:nvGrpSpPr>
      <p:grpSpPr>
        <a:xfrm>
          <a:off x="0" y="0"/>
          <a:ext cx="0" cy="0"/>
          <a:chOff x="0" y="0"/>
          <a:chExt cx="0" cy="0"/>
        </a:xfrm>
      </p:grpSpPr>
      <p:sp>
        <p:nvSpPr>
          <p:cNvPr id="40" name="Google Shape;40;p42"/>
          <p:cNvSpPr/>
          <p:nvPr/>
        </p:nvSpPr>
        <p:spPr>
          <a:xfrm>
            <a:off x="0" y="0"/>
            <a:ext cx="980129" cy="1143000"/>
          </a:xfrm>
          <a:prstGeom prst="rect">
            <a:avLst/>
          </a:prstGeom>
          <a:solidFill>
            <a:srgbClr val="E397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41" name="Google Shape;41;p42"/>
          <p:cNvSpPr/>
          <p:nvPr/>
        </p:nvSpPr>
        <p:spPr>
          <a:xfrm>
            <a:off x="8237144" y="5715000"/>
            <a:ext cx="906856" cy="1143000"/>
          </a:xfrm>
          <a:prstGeom prst="rect">
            <a:avLst/>
          </a:prstGeom>
          <a:solidFill>
            <a:srgbClr val="E397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42" name="Google Shape;42;p42"/>
          <p:cNvSpPr/>
          <p:nvPr/>
        </p:nvSpPr>
        <p:spPr>
          <a:xfrm>
            <a:off x="0" y="-45720"/>
            <a:ext cx="9175820" cy="6903720"/>
          </a:xfrm>
          <a:prstGeom prst="round2DiagRect">
            <a:avLst>
              <a:gd name="adj1" fmla="val 16667"/>
              <a:gd name="adj2" fmla="val 0"/>
            </a:avLst>
          </a:prstGeom>
          <a:solidFill>
            <a:srgbClr val="008DB1"/>
          </a:solidFill>
          <a:ln w="25400" cap="flat" cmpd="sng">
            <a:solidFill>
              <a:srgbClr val="E39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42"/>
          <p:cNvSpPr/>
          <p:nvPr/>
        </p:nvSpPr>
        <p:spPr>
          <a:xfrm>
            <a:off x="457200" y="411480"/>
            <a:ext cx="7577302" cy="6126479"/>
          </a:xfrm>
          <a:prstGeom prst="round2DiagRect">
            <a:avLst>
              <a:gd name="adj1" fmla="val 16667"/>
              <a:gd name="adj2" fmla="val 0"/>
            </a:avLst>
          </a:prstGeom>
          <a:solidFill>
            <a:schemeClr val="lt1"/>
          </a:solidFill>
          <a:ln w="25400" cap="flat" cmpd="sng">
            <a:solidFill>
              <a:srgbClr val="E39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42"/>
          <p:cNvPicPr preferRelativeResize="0"/>
          <p:nvPr/>
        </p:nvPicPr>
        <p:blipFill rotWithShape="1">
          <a:blip r:embed="rId2">
            <a:alphaModFix/>
          </a:blip>
          <a:srcRect/>
          <a:stretch/>
        </p:blipFill>
        <p:spPr>
          <a:xfrm>
            <a:off x="6137874" y="4343400"/>
            <a:ext cx="3030417" cy="8953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5"/>
        <p:cNvGrpSpPr/>
        <p:nvPr/>
      </p:nvGrpSpPr>
      <p:grpSpPr>
        <a:xfrm>
          <a:off x="0" y="0"/>
          <a:ext cx="0" cy="0"/>
          <a:chOff x="0" y="0"/>
          <a:chExt cx="0" cy="0"/>
        </a:xfrm>
      </p:grpSpPr>
      <p:sp>
        <p:nvSpPr>
          <p:cNvPr id="46" name="Google Shape;46;p43"/>
          <p:cNvSpPr/>
          <p:nvPr/>
        </p:nvSpPr>
        <p:spPr>
          <a:xfrm>
            <a:off x="0" y="0"/>
            <a:ext cx="980129" cy="1143000"/>
          </a:xfrm>
          <a:prstGeom prst="rect">
            <a:avLst/>
          </a:prstGeom>
          <a:solidFill>
            <a:srgbClr val="E397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47" name="Google Shape;47;p43"/>
          <p:cNvSpPr/>
          <p:nvPr/>
        </p:nvSpPr>
        <p:spPr>
          <a:xfrm>
            <a:off x="8237144" y="5715000"/>
            <a:ext cx="906856" cy="1143000"/>
          </a:xfrm>
          <a:prstGeom prst="rect">
            <a:avLst/>
          </a:prstGeom>
          <a:solidFill>
            <a:srgbClr val="E397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48" name="Google Shape;48;p43"/>
          <p:cNvSpPr/>
          <p:nvPr/>
        </p:nvSpPr>
        <p:spPr>
          <a:xfrm>
            <a:off x="0" y="-45720"/>
            <a:ext cx="9175820" cy="6903720"/>
          </a:xfrm>
          <a:prstGeom prst="round2DiagRect">
            <a:avLst>
              <a:gd name="adj1" fmla="val 16667"/>
              <a:gd name="adj2" fmla="val 0"/>
            </a:avLst>
          </a:prstGeom>
          <a:solidFill>
            <a:schemeClr val="dk1"/>
          </a:solidFill>
          <a:ln w="25400" cap="flat" cmpd="sng">
            <a:solidFill>
              <a:srgbClr val="E39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43"/>
          <p:cNvSpPr/>
          <p:nvPr/>
        </p:nvSpPr>
        <p:spPr>
          <a:xfrm>
            <a:off x="457200" y="411480"/>
            <a:ext cx="7577302" cy="6126479"/>
          </a:xfrm>
          <a:prstGeom prst="round2DiagRect">
            <a:avLst>
              <a:gd name="adj1" fmla="val 16667"/>
              <a:gd name="adj2" fmla="val 0"/>
            </a:avLst>
          </a:prstGeom>
          <a:solidFill>
            <a:schemeClr val="lt1"/>
          </a:solidFill>
          <a:ln w="25400" cap="flat" cmpd="sng">
            <a:solidFill>
              <a:srgbClr val="E39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 name="Google Shape;50;p43"/>
          <p:cNvPicPr preferRelativeResize="0"/>
          <p:nvPr/>
        </p:nvPicPr>
        <p:blipFill rotWithShape="1">
          <a:blip r:embed="rId2">
            <a:alphaModFix/>
          </a:blip>
          <a:srcRect/>
          <a:stretch/>
        </p:blipFill>
        <p:spPr>
          <a:xfrm>
            <a:off x="6137874" y="4343400"/>
            <a:ext cx="3030417" cy="8953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51"/>
        <p:cNvGrpSpPr/>
        <p:nvPr/>
      </p:nvGrpSpPr>
      <p:grpSpPr>
        <a:xfrm>
          <a:off x="0" y="0"/>
          <a:ext cx="0" cy="0"/>
          <a:chOff x="0" y="0"/>
          <a:chExt cx="0" cy="0"/>
        </a:xfrm>
      </p:grpSpPr>
      <p:sp>
        <p:nvSpPr>
          <p:cNvPr id="52" name="Google Shape;52;p44"/>
          <p:cNvSpPr/>
          <p:nvPr/>
        </p:nvSpPr>
        <p:spPr>
          <a:xfrm>
            <a:off x="0" y="0"/>
            <a:ext cx="980129" cy="1143000"/>
          </a:xfrm>
          <a:prstGeom prst="rect">
            <a:avLst/>
          </a:prstGeom>
          <a:solidFill>
            <a:srgbClr val="E397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53" name="Google Shape;53;p44"/>
          <p:cNvSpPr/>
          <p:nvPr/>
        </p:nvSpPr>
        <p:spPr>
          <a:xfrm>
            <a:off x="8237144" y="5715000"/>
            <a:ext cx="906856" cy="1143000"/>
          </a:xfrm>
          <a:prstGeom prst="rect">
            <a:avLst/>
          </a:prstGeom>
          <a:solidFill>
            <a:srgbClr val="E397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54" name="Google Shape;54;p44"/>
          <p:cNvSpPr/>
          <p:nvPr/>
        </p:nvSpPr>
        <p:spPr>
          <a:xfrm>
            <a:off x="0" y="-45720"/>
            <a:ext cx="9175820" cy="6903720"/>
          </a:xfrm>
          <a:prstGeom prst="round2DiagRect">
            <a:avLst>
              <a:gd name="adj1" fmla="val 16667"/>
              <a:gd name="adj2" fmla="val 0"/>
            </a:avLst>
          </a:prstGeom>
          <a:solidFill>
            <a:srgbClr val="7C7C7C"/>
          </a:solidFill>
          <a:ln w="25400" cap="flat" cmpd="sng">
            <a:solidFill>
              <a:srgbClr val="E39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44"/>
          <p:cNvSpPr/>
          <p:nvPr/>
        </p:nvSpPr>
        <p:spPr>
          <a:xfrm>
            <a:off x="457200" y="411480"/>
            <a:ext cx="7577302" cy="6126479"/>
          </a:xfrm>
          <a:prstGeom prst="round2DiagRect">
            <a:avLst>
              <a:gd name="adj1" fmla="val 16667"/>
              <a:gd name="adj2" fmla="val 0"/>
            </a:avLst>
          </a:prstGeom>
          <a:solidFill>
            <a:schemeClr val="lt1"/>
          </a:solidFill>
          <a:ln w="25400" cap="flat" cmpd="sng">
            <a:solidFill>
              <a:srgbClr val="E3971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 name="Google Shape;56;p44"/>
          <p:cNvPicPr preferRelativeResize="0"/>
          <p:nvPr/>
        </p:nvPicPr>
        <p:blipFill rotWithShape="1">
          <a:blip r:embed="rId2">
            <a:alphaModFix/>
          </a:blip>
          <a:srcRect/>
          <a:stretch/>
        </p:blipFill>
        <p:spPr>
          <a:xfrm>
            <a:off x="6137874" y="4343400"/>
            <a:ext cx="3030417" cy="8953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a:off x="722313" y="4406901"/>
            <a:ext cx="7772400" cy="136207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0" name="Google Shape;60;p4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6" name="Google Shape;66;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4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startsmallthinkbig.org/workshops-class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startsmallthinkbig.org/shopourbusiness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ovid19.startsmallthinkbig.org/reques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startsmallthinkbig.org/covid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p:nvPr/>
        </p:nvSpPr>
        <p:spPr>
          <a:xfrm>
            <a:off x="0" y="1600200"/>
            <a:ext cx="8409300" cy="930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8DB1"/>
              </a:buClr>
              <a:buSzPts val="4000"/>
              <a:buFont typeface="Enriqueta"/>
              <a:buNone/>
            </a:pPr>
            <a:r>
              <a:rPr lang="en-US" sz="4000" b="1" dirty="0">
                <a:solidFill>
                  <a:srgbClr val="008DB1"/>
                </a:solidFill>
                <a:latin typeface="Enriqueta"/>
                <a:ea typeface="Enriqueta"/>
                <a:cs typeface="Enriqueta"/>
                <a:sym typeface="Enriqueta"/>
              </a:rPr>
              <a:t>Entity Selection: Worker Cooperatives </a:t>
            </a:r>
            <a:endParaRPr sz="4000" b="0" i="0" u="none" strike="noStrike" cap="none" dirty="0">
              <a:solidFill>
                <a:schemeClr val="dk2"/>
              </a:solidFill>
              <a:latin typeface="Enriqueta"/>
              <a:ea typeface="Enriqueta"/>
              <a:cs typeface="Enriqueta"/>
              <a:sym typeface="Enriqueta"/>
            </a:endParaRPr>
          </a:p>
        </p:txBody>
      </p:sp>
      <p:sp>
        <p:nvSpPr>
          <p:cNvPr id="112" name="Google Shape;112;p1"/>
          <p:cNvSpPr txBox="1"/>
          <p:nvPr/>
        </p:nvSpPr>
        <p:spPr>
          <a:xfrm>
            <a:off x="2721425" y="3657600"/>
            <a:ext cx="5290500" cy="13233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600" b="1" dirty="0">
                <a:solidFill>
                  <a:srgbClr val="E39717"/>
                </a:solidFill>
                <a:latin typeface="Enriqueta"/>
                <a:ea typeface="Enriqueta"/>
                <a:cs typeface="Enriqueta"/>
                <a:sym typeface="Enriqueta"/>
              </a:rPr>
              <a:t>Presented by: </a:t>
            </a:r>
            <a:endParaRPr sz="1600" b="1" dirty="0">
              <a:solidFill>
                <a:srgbClr val="E39717"/>
              </a:solidFill>
              <a:latin typeface="Enriqueta"/>
              <a:ea typeface="Enriqueta"/>
              <a:cs typeface="Enriqueta"/>
              <a:sym typeface="Enriqueta"/>
            </a:endParaRPr>
          </a:p>
          <a:p>
            <a:pPr marL="0" marR="0" lvl="0" indent="0" algn="r" rtl="0">
              <a:lnSpc>
                <a:spcPct val="100000"/>
              </a:lnSpc>
              <a:spcBef>
                <a:spcPts val="0"/>
              </a:spcBef>
              <a:spcAft>
                <a:spcPts val="0"/>
              </a:spcAft>
              <a:buNone/>
            </a:pPr>
            <a:endParaRPr sz="1600" b="1" dirty="0">
              <a:solidFill>
                <a:srgbClr val="E39717"/>
              </a:solidFill>
              <a:latin typeface="Enriqueta"/>
              <a:ea typeface="Enriqueta"/>
              <a:cs typeface="Enriqueta"/>
              <a:sym typeface="Enriqueta"/>
            </a:endParaRPr>
          </a:p>
          <a:p>
            <a:pPr marL="0" marR="0" lvl="0" indent="0" algn="r" rtl="0">
              <a:lnSpc>
                <a:spcPct val="100000"/>
              </a:lnSpc>
              <a:spcBef>
                <a:spcPts val="0"/>
              </a:spcBef>
              <a:spcAft>
                <a:spcPts val="0"/>
              </a:spcAft>
              <a:buNone/>
            </a:pPr>
            <a:r>
              <a:rPr lang="en-US" sz="1600" b="1" i="0" u="none" strike="noStrike" cap="none" dirty="0">
                <a:solidFill>
                  <a:srgbClr val="E39717"/>
                </a:solidFill>
                <a:latin typeface="Enriqueta"/>
                <a:ea typeface="Enriqueta"/>
                <a:cs typeface="Enriqueta"/>
                <a:sym typeface="Enriqueta"/>
              </a:rPr>
              <a:t>Audrey Ackerman, Legal Fellow</a:t>
            </a:r>
          </a:p>
          <a:p>
            <a:pPr marL="0" marR="0" lvl="0" indent="0" algn="r" rtl="0">
              <a:lnSpc>
                <a:spcPct val="100000"/>
              </a:lnSpc>
              <a:spcBef>
                <a:spcPts val="0"/>
              </a:spcBef>
              <a:spcAft>
                <a:spcPts val="0"/>
              </a:spcAft>
              <a:buNone/>
            </a:pPr>
            <a:endParaRPr sz="1600" b="1" dirty="0">
              <a:solidFill>
                <a:srgbClr val="E39717"/>
              </a:solidFill>
              <a:latin typeface="Enriqueta"/>
              <a:ea typeface="Enriqueta"/>
              <a:cs typeface="Enriqueta"/>
              <a:sym typeface="Enriqueta"/>
            </a:endParaRPr>
          </a:p>
          <a:p>
            <a:pPr marL="0" marR="0" lvl="0" indent="0" algn="r" rtl="0">
              <a:lnSpc>
                <a:spcPct val="100000"/>
              </a:lnSpc>
              <a:spcBef>
                <a:spcPts val="0"/>
              </a:spcBef>
              <a:spcAft>
                <a:spcPts val="0"/>
              </a:spcAft>
              <a:buNone/>
            </a:pPr>
            <a:r>
              <a:rPr lang="en-US" sz="1600" b="1" dirty="0">
                <a:solidFill>
                  <a:srgbClr val="E39717"/>
                </a:solidFill>
                <a:latin typeface="Enriqueta"/>
                <a:ea typeface="Enriqueta"/>
                <a:cs typeface="Enriqueta"/>
                <a:sym typeface="Enriqueta"/>
              </a:rPr>
              <a:t>Last updated March 15, 2021</a:t>
            </a:r>
            <a:endParaRPr sz="1600" b="1" dirty="0">
              <a:solidFill>
                <a:srgbClr val="E39717"/>
              </a:solidFill>
              <a:latin typeface="Enriqueta"/>
              <a:ea typeface="Enriqueta"/>
              <a:cs typeface="Enriqueta"/>
              <a:sym typeface="Enriqueta"/>
            </a:endParaRPr>
          </a:p>
        </p:txBody>
      </p:sp>
      <p:sp>
        <p:nvSpPr>
          <p:cNvPr id="113" name="Google Shape;113;p1"/>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Enriqueta"/>
                <a:ea typeface="Enriqueta"/>
                <a:cs typeface="Enriqueta"/>
                <a:sym typeface="Enriqueta"/>
              </a:rPr>
              <a:t>©</a:t>
            </a:r>
            <a:r>
              <a:rPr lang="en-US" sz="1800" b="0" i="0" u="none" strike="noStrike" cap="none" dirty="0">
                <a:solidFill>
                  <a:srgbClr val="9E9E9E"/>
                </a:solidFill>
                <a:latin typeface="Enriqueta"/>
                <a:ea typeface="Enriqueta"/>
                <a:cs typeface="Enriqueta"/>
                <a:sym typeface="Enriqueta"/>
              </a:rPr>
              <a:t> </a:t>
            </a:r>
            <a:endParaRPr sz="1800" b="0" i="0" u="none" strike="noStrike" cap="none" dirty="0">
              <a:solidFill>
                <a:srgbClr val="9E9E9E"/>
              </a:solidFill>
              <a:latin typeface="Enriqueta"/>
              <a:ea typeface="Enriqueta"/>
              <a:cs typeface="Enriqueta"/>
              <a:sym typeface="Enriquet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2" name="Group 1">
            <a:extLst>
              <a:ext uri="{FF2B5EF4-FFF2-40B4-BE49-F238E27FC236}">
                <a16:creationId xmlns:a16="http://schemas.microsoft.com/office/drawing/2014/main" id="{3FBF78D6-76C1-48F8-A012-E60CA11EF1F1}"/>
              </a:ext>
            </a:extLst>
          </p:cNvPr>
          <p:cNvGrpSpPr/>
          <p:nvPr/>
        </p:nvGrpSpPr>
        <p:grpSpPr>
          <a:xfrm>
            <a:off x="1053503" y="643801"/>
            <a:ext cx="6957697" cy="4918925"/>
            <a:chOff x="1053503" y="390581"/>
            <a:chExt cx="6957697" cy="4918925"/>
          </a:xfrm>
        </p:grpSpPr>
        <p:sp>
          <p:nvSpPr>
            <p:cNvPr id="198" name="Google Shape;198;p9"/>
            <p:cNvSpPr txBox="1"/>
            <p:nvPr/>
          </p:nvSpPr>
          <p:spPr>
            <a:xfrm>
              <a:off x="1875165" y="390581"/>
              <a:ext cx="5314372" cy="8164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dirty="0">
                  <a:solidFill>
                    <a:srgbClr val="008DB1"/>
                  </a:solidFill>
                  <a:latin typeface="Enriqueta"/>
                  <a:ea typeface="Enriqueta"/>
                  <a:cs typeface="Enriqueta"/>
                  <a:sym typeface="Enriqueta"/>
                </a:rPr>
                <a:t>Response to COVID-19</a:t>
              </a:r>
              <a:endParaRPr dirty="0"/>
            </a:p>
          </p:txBody>
        </p:sp>
        <p:sp>
          <p:nvSpPr>
            <p:cNvPr id="199" name="Google Shape;199;p9"/>
            <p:cNvSpPr txBox="1"/>
            <p:nvPr/>
          </p:nvSpPr>
          <p:spPr>
            <a:xfrm>
              <a:off x="1053503" y="1207006"/>
              <a:ext cx="6957697" cy="4102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r>
                <a:rPr lang="en-US" sz="1800" b="1" i="0" u="none" strike="noStrike" cap="none" dirty="0">
                  <a:solidFill>
                    <a:srgbClr val="E39717"/>
                  </a:solidFill>
                  <a:latin typeface="Enriqueta"/>
                  <a:ea typeface="Enriqueta"/>
                  <a:cs typeface="Enriqueta"/>
                  <a:sym typeface="Enriqueta"/>
                </a:rPr>
                <a:t>Legal </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20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Webinars, written materials and consults</a:t>
              </a:r>
              <a:r>
                <a:rPr lang="en-US" sz="1800" b="0" i="0" u="none" strike="noStrike" cap="none" dirty="0">
                  <a:solidFill>
                    <a:schemeClr val="dk1"/>
                  </a:solidFill>
                  <a:latin typeface="Enriqueta"/>
                  <a:ea typeface="Enriqueta"/>
                  <a:cs typeface="Enriqueta"/>
                  <a:sym typeface="Enriqueta"/>
                </a:rPr>
                <a:t> to help assess risks, mitigation strategies and financing options, including federal funding, in light of COVID-19 </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Relevant issue areas include labor and employment law, </a:t>
              </a:r>
              <a:r>
                <a:rPr lang="en-US" sz="1800" b="1" i="0" u="none" strike="noStrike" cap="none" dirty="0">
                  <a:solidFill>
                    <a:schemeClr val="dk1"/>
                  </a:solidFill>
                  <a:latin typeface="Enriqueta"/>
                  <a:ea typeface="Enriqueta"/>
                  <a:cs typeface="Enriqueta"/>
                  <a:sym typeface="Enriqueta"/>
                </a:rPr>
                <a:t>contracts</a:t>
              </a:r>
              <a:r>
                <a:rPr lang="en-US" sz="1800" b="0" i="0" u="none" strike="noStrike" cap="none" dirty="0">
                  <a:solidFill>
                    <a:schemeClr val="dk1"/>
                  </a:solidFill>
                  <a:latin typeface="Enriqueta"/>
                  <a:ea typeface="Enriqueta"/>
                  <a:cs typeface="Enriqueta"/>
                  <a:sym typeface="Enriqueta"/>
                </a:rPr>
                <a:t>, debt management, legal landscape of doing business online</a:t>
              </a:r>
              <a:endParaRPr sz="18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0"/>
                </a:spcBef>
                <a:spcAft>
                  <a:spcPts val="0"/>
                </a:spcAft>
                <a:buClr>
                  <a:srgbClr val="000000"/>
                </a:buClr>
                <a:buSzPts val="1650"/>
                <a:buFont typeface="Arial"/>
                <a:buNone/>
              </a:pPr>
              <a:endParaRPr sz="1800" b="1" i="0" u="none" strike="noStrike" cap="none" dirty="0">
                <a:solidFill>
                  <a:srgbClr val="E39717"/>
                </a:solidFill>
                <a:latin typeface="Enriqueta"/>
                <a:ea typeface="Enriqueta"/>
                <a:cs typeface="Enriqueta"/>
                <a:sym typeface="Enriqueta"/>
              </a:endParaRPr>
            </a:p>
            <a:p>
              <a:pPr marL="0" marR="0" lvl="0" indent="0" algn="l" rtl="0">
                <a:lnSpc>
                  <a:spcPct val="80000"/>
                </a:lnSpc>
                <a:spcBef>
                  <a:spcPts val="0"/>
                </a:spcBef>
                <a:spcAft>
                  <a:spcPts val="0"/>
                </a:spcAft>
                <a:buClr>
                  <a:srgbClr val="000000"/>
                </a:buClr>
                <a:buSzPts val="1650"/>
                <a:buFont typeface="Arial"/>
                <a:buNone/>
              </a:pPr>
              <a:r>
                <a:rPr lang="en-US" sz="1800" b="1" i="0" u="none" strike="noStrike" cap="none" dirty="0">
                  <a:solidFill>
                    <a:srgbClr val="E39717"/>
                  </a:solidFill>
                  <a:latin typeface="Enriqueta"/>
                  <a:ea typeface="Enriqueta"/>
                  <a:cs typeface="Enriqueta"/>
                  <a:sym typeface="Enriqueta"/>
                </a:rPr>
                <a:t>Business and financial</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20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Office hours, webinars</a:t>
              </a:r>
              <a:r>
                <a:rPr lang="en-US" sz="1800" b="0" i="0" u="none" strike="noStrike" cap="none" dirty="0">
                  <a:solidFill>
                    <a:schemeClr val="dk1"/>
                  </a:solidFill>
                  <a:latin typeface="Enriqueta"/>
                  <a:ea typeface="Enriqueta"/>
                  <a:cs typeface="Enriqueta"/>
                  <a:sym typeface="Enriqueta"/>
                </a:rPr>
                <a:t> and </a:t>
              </a:r>
              <a:r>
                <a:rPr lang="en-US" sz="1800" b="1" i="0" u="none" strike="noStrike" cap="none" dirty="0">
                  <a:solidFill>
                    <a:schemeClr val="dk1"/>
                  </a:solidFill>
                  <a:latin typeface="Enriqueta"/>
                  <a:ea typeface="Enriqueta"/>
                  <a:cs typeface="Enriqueta"/>
                  <a:sym typeface="Enriqueta"/>
                </a:rPr>
                <a:t>1-1 assistance</a:t>
              </a:r>
              <a:r>
                <a:rPr lang="en-US" sz="1800" b="0" i="0" u="none" strike="noStrike" cap="none" dirty="0">
                  <a:solidFill>
                    <a:schemeClr val="dk1"/>
                  </a:solidFill>
                  <a:latin typeface="Enriqueta"/>
                  <a:ea typeface="Enriqueta"/>
                  <a:cs typeface="Enriqueta"/>
                  <a:sym typeface="Enriqueta"/>
                </a:rPr>
                <a:t> to help understand funding options, costs of pivoting to new business lines/products, general cash flow planning, and more</a:t>
              </a:r>
              <a:endParaRPr sz="1800" b="0" i="0" u="none" strike="noStrike" cap="none" dirty="0">
                <a:solidFill>
                  <a:schemeClr val="dk1"/>
                </a:solidFill>
                <a:latin typeface="Enriqueta"/>
                <a:ea typeface="Enriqueta"/>
                <a:cs typeface="Enriqueta"/>
                <a:sym typeface="Enriqueta"/>
              </a:endParaRPr>
            </a:p>
            <a:p>
              <a:pPr marL="0" marR="0" lvl="1" indent="0" algn="l" rtl="0">
                <a:lnSpc>
                  <a:spcPct val="80000"/>
                </a:lnSpc>
                <a:spcBef>
                  <a:spcPts val="200"/>
                </a:spcBef>
                <a:spcAft>
                  <a:spcPts val="0"/>
                </a:spcAft>
                <a:buClr>
                  <a:schemeClr val="dk1"/>
                </a:buClr>
                <a:buSzPts val="1900"/>
                <a:buFont typeface="Arial"/>
                <a:buNone/>
              </a:pPr>
              <a:endParaRPr sz="18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rgbClr val="000000"/>
                </a:buClr>
                <a:buSzPts val="1650"/>
                <a:buFont typeface="Arial"/>
                <a:buNone/>
              </a:pPr>
              <a:r>
                <a:rPr lang="en-US" sz="1800" b="1" i="0" u="none" strike="noStrike" cap="none" dirty="0">
                  <a:solidFill>
                    <a:srgbClr val="E39717"/>
                  </a:solidFill>
                  <a:latin typeface="Enriqueta"/>
                  <a:ea typeface="Enriqueta"/>
                  <a:cs typeface="Enriqueta"/>
                  <a:sym typeface="Enriqueta"/>
                </a:rPr>
                <a:t>Marketing and sales</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20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Weekly sessions</a:t>
              </a:r>
              <a:r>
                <a:rPr lang="en-US" sz="1800" b="0" i="0" u="none" strike="noStrike" cap="none" dirty="0">
                  <a:solidFill>
                    <a:schemeClr val="dk1"/>
                  </a:solidFill>
                  <a:latin typeface="Enriqueta"/>
                  <a:ea typeface="Enriqueta"/>
                  <a:cs typeface="Enriqueta"/>
                  <a:sym typeface="Enriqueta"/>
                </a:rPr>
                <a:t> on messaging and marketing in light of COVID-19, </a:t>
              </a:r>
              <a:r>
                <a:rPr lang="en-US" sz="1800" b="1" i="0" u="none" strike="noStrike" cap="none" dirty="0">
                  <a:solidFill>
                    <a:schemeClr val="dk1"/>
                  </a:solidFill>
                  <a:latin typeface="Enriqueta"/>
                  <a:ea typeface="Enriqueta"/>
                  <a:cs typeface="Enriqueta"/>
                  <a:sym typeface="Enriqueta"/>
                </a:rPr>
                <a:t>1-1 assistance </a:t>
              </a:r>
              <a:r>
                <a:rPr lang="en-US" sz="1800" b="0" i="0" u="none" strike="noStrike" cap="none" dirty="0">
                  <a:solidFill>
                    <a:schemeClr val="dk1"/>
                  </a:solidFill>
                  <a:latin typeface="Enriqueta"/>
                  <a:ea typeface="Enriqueta"/>
                  <a:cs typeface="Enriqueta"/>
                  <a:sym typeface="Enriqueta"/>
                </a:rPr>
                <a:t>for eligible clients exploring new sales channels and products and marketing their existing services</a:t>
              </a:r>
              <a:endParaRPr sz="1800" b="1" i="0" u="none" strike="noStrike" cap="none" dirty="0">
                <a:solidFill>
                  <a:schemeClr val="dk1"/>
                </a:solidFill>
                <a:latin typeface="Enriqueta"/>
                <a:ea typeface="Enriqueta"/>
                <a:cs typeface="Enriqueta"/>
                <a:sym typeface="Enriqueta"/>
              </a:endParaRPr>
            </a:p>
            <a:p>
              <a:pPr marL="0" marR="0" lvl="0" indent="0" algn="l" rtl="0">
                <a:lnSpc>
                  <a:spcPct val="100000"/>
                </a:lnSpc>
                <a:spcBef>
                  <a:spcPts val="0"/>
                </a:spcBef>
                <a:spcAft>
                  <a:spcPts val="0"/>
                </a:spcAft>
                <a:buClr>
                  <a:srgbClr val="000000"/>
                </a:buClr>
                <a:buSzPts val="1500"/>
                <a:buFont typeface="Arial"/>
                <a:buNone/>
              </a:pPr>
              <a:endParaRPr sz="1800" b="0" i="0" u="none" strike="noStrike" cap="none" dirty="0">
                <a:solidFill>
                  <a:srgbClr val="000000"/>
                </a:solidFill>
                <a:latin typeface="Enriqueta"/>
                <a:ea typeface="Enriqueta"/>
                <a:cs typeface="Enriqueta"/>
                <a:sym typeface="Enriqueta"/>
              </a:endParaRPr>
            </a:p>
          </p:txBody>
        </p:sp>
      </p:grpSp>
      <p:sp>
        <p:nvSpPr>
          <p:cNvPr id="200" name="Google Shape;200;p9"/>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10</a:t>
            </a:fld>
            <a:endParaRPr sz="1300" b="0" i="0" u="none" strike="noStrike" cap="none">
              <a:solidFill>
                <a:schemeClr val="dk1"/>
              </a:solidFill>
              <a:latin typeface="Arial"/>
              <a:ea typeface="Arial"/>
              <a:cs typeface="Arial"/>
              <a:sym typeface="Arial"/>
            </a:endParaRPr>
          </a:p>
        </p:txBody>
      </p:sp>
      <p:sp>
        <p:nvSpPr>
          <p:cNvPr id="201" name="Google Shape;201;p9"/>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1"/>
          <p:cNvPicPr preferRelativeResize="0"/>
          <p:nvPr/>
        </p:nvPicPr>
        <p:blipFill rotWithShape="1">
          <a:blip r:embed="rId3">
            <a:alphaModFix/>
          </a:blip>
          <a:srcRect/>
          <a:stretch/>
        </p:blipFill>
        <p:spPr>
          <a:xfrm>
            <a:off x="463036" y="342900"/>
            <a:ext cx="8223764" cy="5177790"/>
          </a:xfrm>
          <a:prstGeom prst="rect">
            <a:avLst/>
          </a:prstGeom>
          <a:noFill/>
          <a:ln>
            <a:noFill/>
          </a:ln>
        </p:spPr>
      </p:pic>
      <p:sp>
        <p:nvSpPr>
          <p:cNvPr id="209" name="Google Shape;209;p11"/>
          <p:cNvSpPr/>
          <p:nvPr/>
        </p:nvSpPr>
        <p:spPr>
          <a:xfrm>
            <a:off x="457199" y="342024"/>
            <a:ext cx="8229601" cy="6172200"/>
          </a:xfrm>
          <a:prstGeom prst="rect">
            <a:avLst/>
          </a:prstGeom>
          <a:solidFill>
            <a:srgbClr val="008DB1">
              <a:alpha val="8313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FFFFFF"/>
              </a:solidFill>
              <a:latin typeface="Calibri"/>
              <a:ea typeface="Calibri"/>
              <a:cs typeface="Calibri"/>
              <a:sym typeface="Calibri"/>
            </a:endParaRPr>
          </a:p>
        </p:txBody>
      </p:sp>
      <p:sp>
        <p:nvSpPr>
          <p:cNvPr id="210" name="Google Shape;210;p11"/>
          <p:cNvSpPr txBox="1"/>
          <p:nvPr/>
        </p:nvSpPr>
        <p:spPr>
          <a:xfrm>
            <a:off x="1060175" y="2780825"/>
            <a:ext cx="6941100" cy="130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40" b="1" i="0" u="none" strike="noStrike" cap="none" dirty="0">
                <a:solidFill>
                  <a:srgbClr val="FFFFFF"/>
                </a:solidFill>
                <a:latin typeface="Enriqueta"/>
                <a:ea typeface="Enriqueta"/>
                <a:cs typeface="Enriqueta"/>
                <a:sym typeface="Enriqueta"/>
              </a:rPr>
              <a:t>2. </a:t>
            </a:r>
            <a:r>
              <a:rPr lang="en-US" sz="3240" b="1" dirty="0">
                <a:solidFill>
                  <a:srgbClr val="FFFFFF"/>
                </a:solidFill>
                <a:latin typeface="Enriqueta"/>
                <a:ea typeface="Enriqueta"/>
                <a:cs typeface="Enriqueta"/>
                <a:sym typeface="Enriqueta"/>
              </a:rPr>
              <a:t>Business Legal Structures</a:t>
            </a:r>
            <a:endParaRPr dirty="0"/>
          </a:p>
          <a:p>
            <a:pPr marL="0" marR="0" lvl="0" indent="0" algn="ctr" rtl="0">
              <a:lnSpc>
                <a:spcPct val="100000"/>
              </a:lnSpc>
              <a:spcBef>
                <a:spcPts val="0"/>
              </a:spcBef>
              <a:spcAft>
                <a:spcPts val="0"/>
              </a:spcAft>
              <a:buClr>
                <a:srgbClr val="000000"/>
              </a:buClr>
              <a:buSzPts val="3240"/>
              <a:buFont typeface="Arial"/>
              <a:buNone/>
            </a:pPr>
            <a:endParaRPr sz="1400" b="0" i="0" u="none" strike="noStrike" cap="none" dirty="0">
              <a:solidFill>
                <a:srgbClr val="000000"/>
              </a:solidFill>
              <a:latin typeface="Enriqueta"/>
              <a:ea typeface="Enriqueta"/>
              <a:cs typeface="Enriqueta"/>
              <a:sym typeface="Enriqueta"/>
            </a:endParaRPr>
          </a:p>
        </p:txBody>
      </p:sp>
      <p:sp>
        <p:nvSpPr>
          <p:cNvPr id="211" name="Google Shape;211;p11"/>
          <p:cNvSpPr txBox="1"/>
          <p:nvPr/>
        </p:nvSpPr>
        <p:spPr>
          <a:xfrm>
            <a:off x="8339700" y="6145825"/>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2"/>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12</a:t>
            </a:fld>
            <a:endParaRPr sz="1300" b="0" i="0" u="none" strike="noStrike" cap="none">
              <a:solidFill>
                <a:schemeClr val="dk1"/>
              </a:solidFill>
              <a:latin typeface="Arial"/>
              <a:ea typeface="Arial"/>
              <a:cs typeface="Arial"/>
              <a:sym typeface="Arial"/>
            </a:endParaRPr>
          </a:p>
        </p:txBody>
      </p:sp>
      <p:sp>
        <p:nvSpPr>
          <p:cNvPr id="220" name="Google Shape;220;p12"/>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2" name="Group 1">
            <a:extLst>
              <a:ext uri="{FF2B5EF4-FFF2-40B4-BE49-F238E27FC236}">
                <a16:creationId xmlns:a16="http://schemas.microsoft.com/office/drawing/2014/main" id="{2C94844F-D30E-4076-8A03-A6D916BF0DC5}"/>
              </a:ext>
            </a:extLst>
          </p:cNvPr>
          <p:cNvGrpSpPr/>
          <p:nvPr/>
        </p:nvGrpSpPr>
        <p:grpSpPr>
          <a:xfrm>
            <a:off x="1061400" y="743453"/>
            <a:ext cx="7021200" cy="4580318"/>
            <a:chOff x="911825" y="743453"/>
            <a:chExt cx="7021200" cy="4580318"/>
          </a:xfrm>
        </p:grpSpPr>
        <p:sp>
          <p:nvSpPr>
            <p:cNvPr id="218" name="Google Shape;218;p12"/>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Non-Limited Liability Structures</a:t>
              </a:r>
              <a:endParaRPr sz="3500" b="1" i="0" u="none" strike="noStrike" cap="none" dirty="0">
                <a:solidFill>
                  <a:srgbClr val="008DB1"/>
                </a:solidFill>
                <a:latin typeface="Enriqueta"/>
                <a:ea typeface="Enriqueta"/>
                <a:cs typeface="Enriqueta"/>
                <a:sym typeface="Enriqueta"/>
              </a:endParaRPr>
            </a:p>
          </p:txBody>
        </p:sp>
        <p:sp>
          <p:nvSpPr>
            <p:cNvPr id="221" name="Google Shape;221;p12"/>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endParaRPr lang="en-US" sz="1650" b="1" dirty="0">
                <a:solidFill>
                  <a:srgbClr val="E39717"/>
                </a:solidFill>
                <a:latin typeface="Enriqueta"/>
                <a:ea typeface="Enriqueta"/>
                <a:cs typeface="Enriqueta"/>
                <a:sym typeface="Enriqueta"/>
              </a:endParaRPr>
            </a:p>
          </p:txBody>
        </p:sp>
      </p:grpSp>
      <p:sp>
        <p:nvSpPr>
          <p:cNvPr id="8" name="TextBox 7">
            <a:extLst>
              <a:ext uri="{FF2B5EF4-FFF2-40B4-BE49-F238E27FC236}">
                <a16:creationId xmlns:a16="http://schemas.microsoft.com/office/drawing/2014/main" id="{68CEFD4D-E6F7-4146-BDA3-CCC3DD02C068}"/>
              </a:ext>
            </a:extLst>
          </p:cNvPr>
          <p:cNvSpPr txBox="1"/>
          <p:nvPr/>
        </p:nvSpPr>
        <p:spPr>
          <a:xfrm>
            <a:off x="929389" y="1534229"/>
            <a:ext cx="6985446" cy="4626908"/>
          </a:xfrm>
          <a:prstGeom prst="rect">
            <a:avLst/>
          </a:prstGeom>
          <a:noFill/>
        </p:spPr>
        <p:txBody>
          <a:bodyPr wrap="square">
            <a:spAutoFit/>
          </a:bodyPr>
          <a:lstStyle/>
          <a:p>
            <a:pPr rtl="0" fontAlgn="base">
              <a:spcBef>
                <a:spcPts val="2000"/>
              </a:spcBef>
              <a:spcAft>
                <a:spcPts val="0"/>
              </a:spcAft>
            </a:pPr>
            <a:r>
              <a:rPr lang="en-US" sz="1650" dirty="0">
                <a:solidFill>
                  <a:srgbClr val="E39717"/>
                </a:solidFill>
                <a:latin typeface="Enriqueta" panose="020B0604020202020204" charset="0"/>
              </a:rPr>
              <a:t>1. </a:t>
            </a:r>
            <a:r>
              <a:rPr lang="en-US" sz="1650" b="1" i="0" u="none" strike="noStrike" dirty="0">
                <a:solidFill>
                  <a:srgbClr val="E39717"/>
                </a:solidFill>
                <a:effectLst/>
                <a:latin typeface="Enriqueta" panose="020B0604020202020204" charset="0"/>
              </a:rPr>
              <a:t>Sole Proprietorship</a:t>
            </a:r>
          </a:p>
          <a:p>
            <a:pPr marL="45720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Unincorporated business with </a:t>
            </a:r>
            <a:r>
              <a:rPr lang="en-US" sz="1650" b="1" i="0" u="none" strike="noStrike" dirty="0">
                <a:solidFill>
                  <a:srgbClr val="000000"/>
                </a:solidFill>
                <a:effectLst/>
                <a:latin typeface="Enriqueta" panose="020B0604020202020204" charset="0"/>
              </a:rPr>
              <a:t>one owner</a:t>
            </a:r>
            <a:endParaRPr lang="en-US" sz="1650" b="0" i="0" u="none" strike="noStrike" dirty="0">
              <a:solidFill>
                <a:srgbClr val="000000"/>
              </a:solidFill>
              <a:effectLst/>
              <a:latin typeface="Enriqueta" panose="020B0604020202020204" charset="0"/>
            </a:endParaRPr>
          </a:p>
          <a:p>
            <a:pPr marL="45720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Simple structure – </a:t>
            </a:r>
            <a:r>
              <a:rPr lang="en-US" sz="1650" b="1" i="0" u="none" strike="noStrike" dirty="0">
                <a:solidFill>
                  <a:srgbClr val="000000"/>
                </a:solidFill>
                <a:effectLst/>
                <a:latin typeface="Enriqueta" panose="020B0604020202020204" charset="0"/>
              </a:rPr>
              <a:t>no legal distinction between business and owner</a:t>
            </a:r>
            <a:endParaRPr lang="en-US" sz="1650" b="0" i="0" u="none" strike="noStrike" dirty="0">
              <a:solidFill>
                <a:srgbClr val="000000"/>
              </a:solidFill>
              <a:effectLst/>
              <a:latin typeface="Enriqueta" panose="020B0604020202020204" charset="0"/>
            </a:endParaRPr>
          </a:p>
          <a:p>
            <a:pPr marL="457200" rtl="0" fontAlgn="base">
              <a:spcBef>
                <a:spcPts val="0"/>
              </a:spcBef>
              <a:spcAft>
                <a:spcPts val="0"/>
              </a:spcAft>
              <a:buFont typeface="Arial" panose="020B0604020202020204" pitchFamily="34" charset="0"/>
              <a:buChar char="•"/>
            </a:pPr>
            <a:r>
              <a:rPr lang="en-US" sz="1650" b="1" i="0" u="none" strike="noStrike" dirty="0">
                <a:solidFill>
                  <a:srgbClr val="000000"/>
                </a:solidFill>
                <a:effectLst/>
                <a:latin typeface="Enriqueta" panose="020B0604020202020204" charset="0"/>
              </a:rPr>
              <a:t>Default structure </a:t>
            </a:r>
            <a:r>
              <a:rPr lang="en-US" sz="1650" b="0" i="0" u="none" strike="noStrike" dirty="0">
                <a:solidFill>
                  <a:srgbClr val="000000"/>
                </a:solidFill>
                <a:effectLst/>
                <a:latin typeface="Enriqueta" panose="020B0604020202020204" charset="0"/>
              </a:rPr>
              <a:t>when doing business with no state filing (but Certificate of Assumed Name/DBA recommended)</a:t>
            </a:r>
            <a:endParaRPr lang="en-US" sz="1650" b="1" i="0" u="none" strike="noStrike" dirty="0">
              <a:solidFill>
                <a:srgbClr val="000000"/>
              </a:solidFill>
              <a:effectLst/>
              <a:latin typeface="Enriqueta" panose="020B0604020202020204" charset="0"/>
            </a:endParaRPr>
          </a:p>
          <a:p>
            <a:pPr rtl="0" fontAlgn="base">
              <a:spcBef>
                <a:spcPts val="2000"/>
              </a:spcBef>
              <a:spcAft>
                <a:spcPts val="0"/>
              </a:spcAft>
            </a:pPr>
            <a:r>
              <a:rPr lang="en-US" sz="1650" dirty="0">
                <a:solidFill>
                  <a:srgbClr val="E39717"/>
                </a:solidFill>
                <a:effectLst/>
                <a:latin typeface="Enriqueta" panose="020B0604020202020204" charset="0"/>
              </a:rPr>
              <a:t>2. </a:t>
            </a:r>
            <a:r>
              <a:rPr lang="en-US" sz="1650" b="1" i="0" u="none" strike="noStrike" dirty="0">
                <a:solidFill>
                  <a:srgbClr val="E39717"/>
                </a:solidFill>
                <a:effectLst/>
                <a:latin typeface="Enriqueta" panose="020B0604020202020204" charset="0"/>
              </a:rPr>
              <a:t>General Partnership </a:t>
            </a:r>
          </a:p>
          <a:p>
            <a:pPr marL="742950" lvl="1"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Unincorporated business with </a:t>
            </a:r>
            <a:r>
              <a:rPr lang="en-US" sz="1650" b="1" i="0" u="none" strike="noStrike" dirty="0">
                <a:solidFill>
                  <a:srgbClr val="000000"/>
                </a:solidFill>
                <a:effectLst/>
                <a:latin typeface="Enriqueta" panose="020B0604020202020204" charset="0"/>
              </a:rPr>
              <a:t>two (or more) owners</a:t>
            </a:r>
            <a:endParaRPr lang="en-US" sz="1650" b="0" i="0" u="none" strike="noStrike" dirty="0">
              <a:solidFill>
                <a:srgbClr val="000000"/>
              </a:solidFill>
              <a:effectLst/>
              <a:latin typeface="Enriqueta" panose="020B0604020202020204" charset="0"/>
            </a:endParaRPr>
          </a:p>
          <a:p>
            <a:pPr marL="742950" lvl="1"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Simple structure –</a:t>
            </a:r>
            <a:r>
              <a:rPr lang="en-US" sz="1650" b="1" i="0" u="none" strike="noStrike" dirty="0">
                <a:solidFill>
                  <a:srgbClr val="000000"/>
                </a:solidFill>
                <a:effectLst/>
                <a:latin typeface="Enriqueta" panose="020B0604020202020204" charset="0"/>
              </a:rPr>
              <a:t> no legal distinction between business and owner</a:t>
            </a:r>
            <a:endParaRPr lang="en-US" sz="1650" b="0" i="0" u="none" strike="noStrike" dirty="0">
              <a:solidFill>
                <a:srgbClr val="000000"/>
              </a:solidFill>
              <a:effectLst/>
              <a:latin typeface="Enriqueta" panose="020B0604020202020204" charset="0"/>
            </a:endParaRPr>
          </a:p>
          <a:p>
            <a:pPr marL="742950" lvl="1"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Unless otherwise specified, all profits, liability, and management duties are</a:t>
            </a:r>
            <a:r>
              <a:rPr lang="en-US" sz="1650" b="1" i="0" u="none" strike="noStrike" dirty="0">
                <a:solidFill>
                  <a:srgbClr val="000000"/>
                </a:solidFill>
                <a:effectLst/>
                <a:latin typeface="Enriqueta" panose="020B0604020202020204" charset="0"/>
              </a:rPr>
              <a:t> shared </a:t>
            </a:r>
            <a:r>
              <a:rPr lang="en-US" sz="1650" b="0" i="0" u="none" strike="noStrike" dirty="0">
                <a:solidFill>
                  <a:srgbClr val="000000"/>
                </a:solidFill>
                <a:effectLst/>
                <a:latin typeface="Enriqueta" panose="020B0604020202020204" charset="0"/>
              </a:rPr>
              <a:t>among owners </a:t>
            </a:r>
          </a:p>
          <a:p>
            <a:pPr marL="742950" lvl="1"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Also carries the risk of personal liability with this added twist: each partner is personally liable for 100% of the business's debts. </a:t>
            </a:r>
          </a:p>
          <a:p>
            <a:pPr algn="ctr"/>
            <a:br>
              <a:rPr lang="en-US" b="0" dirty="0">
                <a:effectLst/>
                <a:latin typeface="Enriqueta" panose="020B0604020202020204" charset="0"/>
              </a:rPr>
            </a:br>
            <a:r>
              <a:rPr lang="en-US" sz="1650" b="0" i="1" u="none" strike="noStrike" dirty="0">
                <a:solidFill>
                  <a:srgbClr val="000000"/>
                </a:solidFill>
                <a:effectLst/>
                <a:latin typeface="Enriqueta" panose="020B0604020202020204" charset="0"/>
              </a:rPr>
              <a:t>Note: In both cases, </a:t>
            </a:r>
            <a:r>
              <a:rPr lang="en-US" sz="1650" b="1" i="1" u="none" strike="noStrike" dirty="0">
                <a:solidFill>
                  <a:srgbClr val="000000"/>
                </a:solidFill>
                <a:effectLst/>
                <a:latin typeface="Enriqueta" panose="020B0604020202020204" charset="0"/>
              </a:rPr>
              <a:t>business and individual owner(s) are legally indistinguishable</a:t>
            </a:r>
            <a:endParaRPr lang="en-US" dirty="0">
              <a:latin typeface="Enriqueta"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13</a:t>
            </a:fld>
            <a:endParaRPr sz="1300" b="0" i="0" u="none" strike="noStrike" cap="none">
              <a:solidFill>
                <a:schemeClr val="dk1"/>
              </a:solidFill>
              <a:latin typeface="Arial"/>
              <a:ea typeface="Arial"/>
              <a:cs typeface="Arial"/>
              <a:sym typeface="Arial"/>
            </a:endParaRPr>
          </a:p>
        </p:txBody>
      </p:sp>
      <p:sp>
        <p:nvSpPr>
          <p:cNvPr id="229" name="Google Shape;229;p13"/>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6EED6F79-9EC3-410B-A889-22304A57612B}"/>
              </a:ext>
            </a:extLst>
          </p:cNvPr>
          <p:cNvGrpSpPr/>
          <p:nvPr/>
        </p:nvGrpSpPr>
        <p:grpSpPr>
          <a:xfrm>
            <a:off x="1061400" y="743453"/>
            <a:ext cx="7021200" cy="4610298"/>
            <a:chOff x="911825" y="743453"/>
            <a:chExt cx="7021200" cy="4610298"/>
          </a:xfrm>
        </p:grpSpPr>
        <p:sp>
          <p:nvSpPr>
            <p:cNvPr id="7" name="Google Shape;218;p12">
              <a:extLst>
                <a:ext uri="{FF2B5EF4-FFF2-40B4-BE49-F238E27FC236}">
                  <a16:creationId xmlns:a16="http://schemas.microsoft.com/office/drawing/2014/main" id="{810D2749-1B38-499F-8D44-C57F814B0C79}"/>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dirty="0">
                  <a:solidFill>
                    <a:srgbClr val="008DB1"/>
                  </a:solidFill>
                  <a:latin typeface="Enriqueta"/>
                  <a:ea typeface="Enriqueta"/>
                  <a:cs typeface="Enriqueta"/>
                  <a:sym typeface="Enriqueta"/>
                </a:rPr>
                <a:t>Limited Liability Structures</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1D2D0FE0-1562-4B13-98C0-B716BA77A041}"/>
                </a:ext>
              </a:extLst>
            </p:cNvPr>
            <p:cNvSpPr txBox="1"/>
            <p:nvPr/>
          </p:nvSpPr>
          <p:spPr>
            <a:xfrm>
              <a:off x="911825" y="156420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endParaRPr lang="en-US" sz="1650" b="1" i="0" u="none" strike="noStrike" cap="none" dirty="0">
                <a:solidFill>
                  <a:srgbClr val="E39717"/>
                </a:solidFill>
                <a:latin typeface="Enriqueta"/>
                <a:ea typeface="Enriqueta"/>
                <a:cs typeface="Enriqueta"/>
                <a:sym typeface="Enriqueta"/>
              </a:endParaRPr>
            </a:p>
          </p:txBody>
        </p:sp>
      </p:grpSp>
      <p:sp>
        <p:nvSpPr>
          <p:cNvPr id="9" name="TextBox 8">
            <a:extLst>
              <a:ext uri="{FF2B5EF4-FFF2-40B4-BE49-F238E27FC236}">
                <a16:creationId xmlns:a16="http://schemas.microsoft.com/office/drawing/2014/main" id="{C81F7269-F461-4268-BA16-5E86492B0B5E}"/>
              </a:ext>
            </a:extLst>
          </p:cNvPr>
          <p:cNvSpPr txBox="1"/>
          <p:nvPr/>
        </p:nvSpPr>
        <p:spPr>
          <a:xfrm>
            <a:off x="1061400" y="1688163"/>
            <a:ext cx="6598574" cy="3949799"/>
          </a:xfrm>
          <a:prstGeom prst="rect">
            <a:avLst/>
          </a:prstGeom>
          <a:noFill/>
        </p:spPr>
        <p:txBody>
          <a:bodyPr wrap="square">
            <a:spAutoFit/>
          </a:bodyPr>
          <a:lstStyle/>
          <a:p>
            <a:pPr rtl="0" fontAlgn="base">
              <a:spcBef>
                <a:spcPts val="500"/>
              </a:spcBef>
              <a:spcAft>
                <a:spcPts val="0"/>
              </a:spcAft>
            </a:pPr>
            <a:r>
              <a:rPr lang="en-US" sz="1600" i="0" u="none" strike="noStrike" dirty="0">
                <a:solidFill>
                  <a:srgbClr val="E39717"/>
                </a:solidFill>
                <a:effectLst/>
                <a:latin typeface="Enriqueta" panose="020B0604020202020204" charset="0"/>
              </a:rPr>
              <a:t>1. </a:t>
            </a:r>
            <a:r>
              <a:rPr lang="en-US" sz="1600" b="1" i="0" u="none" strike="noStrike" dirty="0">
                <a:solidFill>
                  <a:srgbClr val="E39717"/>
                </a:solidFill>
                <a:effectLst/>
                <a:latin typeface="Enriqueta" panose="020B0604020202020204" charset="0"/>
              </a:rPr>
              <a:t>Limited Liability Company (LLC)</a:t>
            </a:r>
            <a:endParaRPr lang="en-US" sz="1650" b="1" i="0" u="none" strike="noStrike" dirty="0">
              <a:solidFill>
                <a:srgbClr val="E39717"/>
              </a:solidFill>
              <a:effectLst/>
              <a:latin typeface="Enriqueta" panose="020B0604020202020204" charset="0"/>
            </a:endParaRPr>
          </a:p>
          <a:p>
            <a:pPr marL="45720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Governed by CA law</a:t>
            </a:r>
            <a:endParaRPr lang="en-US" sz="1650" b="0" i="0" u="none" strike="noStrike" dirty="0">
              <a:solidFill>
                <a:srgbClr val="000000"/>
              </a:solidFill>
              <a:effectLst/>
              <a:latin typeface="Enriqueta" panose="020B0604020202020204" charset="0"/>
            </a:endParaRPr>
          </a:p>
          <a:p>
            <a:pPr marL="457200" rtl="0" fontAlgn="base">
              <a:spcBef>
                <a:spcPts val="0"/>
              </a:spcBef>
              <a:spcAft>
                <a:spcPts val="0"/>
              </a:spcAft>
              <a:buFont typeface="Arial" panose="020B0604020202020204" pitchFamily="34" charset="0"/>
              <a:buChar char="•"/>
            </a:pPr>
            <a:r>
              <a:rPr lang="en-US" sz="1600" b="0" i="0" u="none" strike="noStrike" dirty="0">
                <a:solidFill>
                  <a:srgbClr val="404040"/>
                </a:solidFill>
                <a:effectLst/>
                <a:latin typeface="Enriqueta" panose="020B0604020202020204" charset="0"/>
              </a:rPr>
              <a:t>Owners of LLC are called </a:t>
            </a:r>
            <a:r>
              <a:rPr lang="en-US" sz="1600" b="1" i="0" u="none" strike="noStrike" dirty="0">
                <a:solidFill>
                  <a:srgbClr val="000000"/>
                </a:solidFill>
                <a:effectLst/>
                <a:latin typeface="Enriqueta" panose="020B0604020202020204" charset="0"/>
              </a:rPr>
              <a:t>“members”</a:t>
            </a:r>
            <a:endParaRPr lang="en-US" sz="1650" b="0" i="0" u="none" strike="noStrike" dirty="0">
              <a:solidFill>
                <a:srgbClr val="000000"/>
              </a:solidFill>
              <a:effectLst/>
              <a:latin typeface="Enriqueta" panose="020B0604020202020204" charset="0"/>
            </a:endParaRPr>
          </a:p>
          <a:p>
            <a:pPr marL="45720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Member voting and economic rights may vary</a:t>
            </a:r>
            <a:endParaRPr lang="en-US" sz="1650" b="0" i="0" u="none" strike="noStrike" dirty="0">
              <a:solidFill>
                <a:srgbClr val="000000"/>
              </a:solidFill>
              <a:effectLst/>
              <a:latin typeface="Enriqueta" panose="020B0604020202020204" charset="0"/>
            </a:endParaRPr>
          </a:p>
          <a:p>
            <a:pPr marL="45720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Enriqueta" panose="020B0604020202020204" charset="0"/>
              </a:rPr>
              <a:t>Less formal </a:t>
            </a:r>
            <a:r>
              <a:rPr lang="en-US" sz="1600" b="0" i="0" u="none" strike="noStrike" dirty="0">
                <a:solidFill>
                  <a:srgbClr val="404040"/>
                </a:solidFill>
                <a:effectLst/>
                <a:latin typeface="Enriqueta" panose="020B0604020202020204" charset="0"/>
              </a:rPr>
              <a:t>than corporation</a:t>
            </a:r>
            <a:endParaRPr lang="en-US" sz="1650" b="1" i="0" u="none" strike="noStrike" dirty="0">
              <a:solidFill>
                <a:srgbClr val="000000"/>
              </a:solidFill>
              <a:effectLst/>
              <a:latin typeface="Enriqueta" panose="020B0604020202020204" charset="0"/>
            </a:endParaRPr>
          </a:p>
          <a:p>
            <a:pPr marL="45720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Foundational governing document is the “</a:t>
            </a:r>
            <a:r>
              <a:rPr lang="en-US" sz="1600" b="1" i="0" u="none" strike="noStrike" dirty="0">
                <a:solidFill>
                  <a:srgbClr val="000000"/>
                </a:solidFill>
                <a:effectLst/>
                <a:latin typeface="Enriqueta" panose="020B0604020202020204" charset="0"/>
              </a:rPr>
              <a:t>operating agreement</a:t>
            </a:r>
            <a:r>
              <a:rPr lang="en-US" sz="1600" b="0" i="0" u="none" strike="noStrike" dirty="0">
                <a:solidFill>
                  <a:srgbClr val="000000"/>
                </a:solidFill>
                <a:effectLst/>
                <a:latin typeface="Enriqueta" panose="020B0604020202020204" charset="0"/>
              </a:rPr>
              <a:t>”</a:t>
            </a:r>
            <a:endParaRPr lang="en-US" sz="1650" b="0" i="0" u="none" strike="noStrike" dirty="0">
              <a:solidFill>
                <a:srgbClr val="000000"/>
              </a:solidFill>
              <a:effectLst/>
              <a:latin typeface="Enriqueta" panose="020B0604020202020204" charset="0"/>
            </a:endParaRPr>
          </a:p>
          <a:p>
            <a:pPr rtl="0" fontAlgn="base">
              <a:spcBef>
                <a:spcPts val="2000"/>
              </a:spcBef>
              <a:spcAft>
                <a:spcPts val="0"/>
              </a:spcAft>
            </a:pPr>
            <a:r>
              <a:rPr lang="en-US" sz="1600" i="0" u="none" strike="noStrike" dirty="0">
                <a:solidFill>
                  <a:srgbClr val="E39717"/>
                </a:solidFill>
                <a:effectLst/>
                <a:latin typeface="Enriqueta" panose="020B0604020202020204" charset="0"/>
              </a:rPr>
              <a:t>2. </a:t>
            </a:r>
            <a:r>
              <a:rPr lang="en-US" sz="1600" b="1" i="0" u="none" strike="noStrike" dirty="0">
                <a:solidFill>
                  <a:srgbClr val="E39717"/>
                </a:solidFill>
                <a:effectLst/>
                <a:latin typeface="Enriqueta" panose="020B0604020202020204" charset="0"/>
              </a:rPr>
              <a:t>Corporations</a:t>
            </a:r>
            <a:endParaRPr lang="en-US" sz="1650" b="1" i="0" u="none" strike="noStrike" dirty="0">
              <a:solidFill>
                <a:srgbClr val="E39717"/>
              </a:solidFill>
              <a:effectLst/>
              <a:latin typeface="Enriqueta" panose="020B060402020202020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404040"/>
                </a:solidFill>
                <a:effectLst/>
                <a:latin typeface="Enriqueta" panose="020B0604020202020204" charset="0"/>
              </a:rPr>
              <a:t>Governed by CA law</a:t>
            </a:r>
            <a:endParaRPr lang="en-US" sz="1650" b="0" i="0" u="none" strike="noStrike" dirty="0">
              <a:solidFill>
                <a:srgbClr val="000000"/>
              </a:solidFill>
              <a:effectLst/>
              <a:latin typeface="Enriqueta" panose="020B060402020202020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404040"/>
                </a:solidFill>
                <a:effectLst/>
                <a:latin typeface="Enriqueta" panose="020B0604020202020204" charset="0"/>
              </a:rPr>
              <a:t>Owners are cal</a:t>
            </a:r>
            <a:r>
              <a:rPr lang="en-US" sz="1600" b="0" i="0" u="none" strike="noStrike" dirty="0">
                <a:solidFill>
                  <a:srgbClr val="000000"/>
                </a:solidFill>
                <a:effectLst/>
                <a:latin typeface="Enriqueta" panose="020B0604020202020204" charset="0"/>
              </a:rPr>
              <a:t>led </a:t>
            </a:r>
            <a:r>
              <a:rPr lang="en-US" sz="1600" b="1" i="0" u="none" strike="noStrike" dirty="0">
                <a:solidFill>
                  <a:srgbClr val="000000"/>
                </a:solidFill>
                <a:effectLst/>
                <a:latin typeface="Enriqueta" panose="020B0604020202020204" charset="0"/>
              </a:rPr>
              <a:t>“shareholders” </a:t>
            </a:r>
            <a:endParaRPr lang="en-US" sz="1650" b="0" i="0" u="none" strike="noStrike" dirty="0">
              <a:solidFill>
                <a:srgbClr val="000000"/>
              </a:solidFill>
              <a:effectLst/>
              <a:latin typeface="Enriqueta" panose="020B060402020202020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Foundational governing document is the “</a:t>
            </a:r>
            <a:r>
              <a:rPr lang="en-US" sz="1600" b="1" i="0" u="none" strike="noStrike" dirty="0">
                <a:solidFill>
                  <a:srgbClr val="000000"/>
                </a:solidFill>
                <a:effectLst/>
                <a:latin typeface="Enriqueta" panose="020B0604020202020204" charset="0"/>
              </a:rPr>
              <a:t>bylaws</a:t>
            </a:r>
            <a:r>
              <a:rPr lang="en-US" sz="1600" b="0" i="0" u="none" strike="noStrike" dirty="0">
                <a:solidFill>
                  <a:srgbClr val="000000"/>
                </a:solidFill>
                <a:effectLst/>
                <a:latin typeface="Enriqueta" panose="020B0604020202020204" charset="0"/>
              </a:rPr>
              <a:t>”</a:t>
            </a:r>
            <a:endParaRPr lang="en-US" sz="1650" b="0" i="0" u="none" strike="noStrike" dirty="0">
              <a:solidFill>
                <a:srgbClr val="000000"/>
              </a:solidFill>
              <a:effectLst/>
              <a:latin typeface="Enriqueta" panose="020B060402020202020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Generally entity of choice for “going public”</a:t>
            </a:r>
            <a:endParaRPr lang="en-US" sz="1650" b="0" i="0" u="none" strike="noStrike" dirty="0">
              <a:solidFill>
                <a:srgbClr val="000000"/>
              </a:solidFill>
              <a:effectLst/>
              <a:latin typeface="Enriqueta" panose="020B0604020202020204" charset="0"/>
            </a:endParaRPr>
          </a:p>
          <a:p>
            <a:pPr marL="742950" lvl="1"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Enriqueta" panose="020B0604020202020204" charset="0"/>
              </a:rPr>
              <a:t>Two Types </a:t>
            </a:r>
            <a:r>
              <a:rPr lang="en-US" sz="1600" b="0" i="0" u="none" strike="noStrike" dirty="0">
                <a:solidFill>
                  <a:srgbClr val="000000"/>
                </a:solidFill>
                <a:effectLst/>
                <a:latin typeface="Enriqueta" panose="020B0604020202020204" charset="0"/>
              </a:rPr>
              <a:t>(Tax Designations)</a:t>
            </a:r>
            <a:endParaRPr lang="en-US" sz="1650" b="1" i="0" u="none" strike="noStrike" dirty="0">
              <a:solidFill>
                <a:srgbClr val="000000"/>
              </a:solidFill>
              <a:effectLst/>
              <a:latin typeface="Enriqueta" panose="020B0604020202020204" charset="0"/>
            </a:endParaRPr>
          </a:p>
          <a:p>
            <a:pPr marL="1143000" lvl="2" indent="-228600" rtl="0" fontAlgn="base">
              <a:spcBef>
                <a:spcPts val="600"/>
              </a:spcBef>
              <a:spcAft>
                <a:spcPts val="0"/>
              </a:spcAft>
              <a:buFont typeface="+mj-lt"/>
              <a:buAutoNum type="arabicPeriod"/>
            </a:pPr>
            <a:r>
              <a:rPr lang="en-US" sz="1600" b="1" i="0" u="none" strike="noStrike" dirty="0">
                <a:solidFill>
                  <a:srgbClr val="000000"/>
                </a:solidFill>
                <a:effectLst/>
                <a:latin typeface="Enriqueta" panose="020B0604020202020204" charset="0"/>
              </a:rPr>
              <a:t>C Corporation</a:t>
            </a:r>
            <a:r>
              <a:rPr lang="en-US" sz="1600" b="0" i="0" u="none" strike="noStrike" dirty="0">
                <a:solidFill>
                  <a:srgbClr val="000000"/>
                </a:solidFill>
                <a:effectLst/>
                <a:latin typeface="Enriqueta" panose="020B0604020202020204" charset="0"/>
              </a:rPr>
              <a:t> (“regular” corporations)</a:t>
            </a:r>
            <a:endParaRPr lang="en-US" b="1" dirty="0">
              <a:latin typeface="Enriqueta" panose="020B0604020202020204" charset="0"/>
            </a:endParaRPr>
          </a:p>
          <a:p>
            <a:pPr marL="1143000" lvl="2" indent="-228600" rtl="0" fontAlgn="base">
              <a:spcBef>
                <a:spcPts val="600"/>
              </a:spcBef>
              <a:spcAft>
                <a:spcPts val="0"/>
              </a:spcAft>
              <a:buFont typeface="+mj-lt"/>
              <a:buAutoNum type="arabicPeriod"/>
            </a:pPr>
            <a:r>
              <a:rPr lang="en-US" sz="1600" b="1" i="0" u="none" strike="noStrike" dirty="0">
                <a:solidFill>
                  <a:srgbClr val="000000"/>
                </a:solidFill>
                <a:effectLst/>
                <a:latin typeface="Enriqueta" panose="020B0604020202020204" charset="0"/>
              </a:rPr>
              <a:t>S Corporation </a:t>
            </a:r>
            <a:r>
              <a:rPr lang="en-US" sz="1600" b="0" i="0" u="none" strike="noStrike" dirty="0">
                <a:solidFill>
                  <a:srgbClr val="000000"/>
                </a:solidFill>
                <a:effectLst/>
                <a:latin typeface="Enriqueta" panose="020B0604020202020204" charset="0"/>
              </a:rPr>
              <a:t>(“special” status with tax implications)</a:t>
            </a:r>
            <a:endParaRPr lang="en-US" dirty="0">
              <a:latin typeface="Enriqueta" panose="020B06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14</a:t>
            </a:fld>
            <a:endParaRPr sz="1300" b="0" i="0" u="none" strike="noStrike" cap="none">
              <a:solidFill>
                <a:schemeClr val="dk1"/>
              </a:solidFill>
              <a:latin typeface="Arial"/>
              <a:ea typeface="Arial"/>
              <a:cs typeface="Arial"/>
              <a:sym typeface="Arial"/>
            </a:endParaRPr>
          </a:p>
        </p:txBody>
      </p:sp>
      <p:sp>
        <p:nvSpPr>
          <p:cNvPr id="239" name="Google Shape;239;p14"/>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B2903D0F-04B3-4221-8173-114EF9CEAD71}"/>
              </a:ext>
            </a:extLst>
          </p:cNvPr>
          <p:cNvGrpSpPr/>
          <p:nvPr/>
        </p:nvGrpSpPr>
        <p:grpSpPr>
          <a:xfrm>
            <a:off x="1061400" y="743453"/>
            <a:ext cx="7021200" cy="4580318"/>
            <a:chOff x="911825" y="743453"/>
            <a:chExt cx="7021200" cy="4580318"/>
          </a:xfrm>
        </p:grpSpPr>
        <p:sp>
          <p:nvSpPr>
            <p:cNvPr id="7" name="Google Shape;218;p12">
              <a:extLst>
                <a:ext uri="{FF2B5EF4-FFF2-40B4-BE49-F238E27FC236}">
                  <a16:creationId xmlns:a16="http://schemas.microsoft.com/office/drawing/2014/main" id="{930DD3A3-96EE-4D0E-B3A8-D12665D4AB30}"/>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dirty="0">
                  <a:solidFill>
                    <a:srgbClr val="008DB1"/>
                  </a:solidFill>
                  <a:latin typeface="Enriqueta"/>
                  <a:ea typeface="Enriqueta"/>
                  <a:cs typeface="Enriqueta"/>
                  <a:sym typeface="Enriqueta"/>
                </a:rPr>
                <a:t>Limited Liability</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9E3307C6-E436-45DB-B599-65282B3F2DBE}"/>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endParaRPr lang="en-US" sz="1650" i="0" u="none" strike="noStrike" cap="none" dirty="0">
                <a:solidFill>
                  <a:schemeClr val="dk1"/>
                </a:solidFill>
                <a:latin typeface="Enriqueta"/>
                <a:ea typeface="Enriqueta"/>
                <a:cs typeface="Enriqueta"/>
                <a:sym typeface="Enriqueta"/>
              </a:endParaRPr>
            </a:p>
          </p:txBody>
        </p:sp>
      </p:grpSp>
      <p:sp>
        <p:nvSpPr>
          <p:cNvPr id="9" name="TextBox 8">
            <a:extLst>
              <a:ext uri="{FF2B5EF4-FFF2-40B4-BE49-F238E27FC236}">
                <a16:creationId xmlns:a16="http://schemas.microsoft.com/office/drawing/2014/main" id="{B732A4C6-D06D-46AD-B6D6-753FAE781E94}"/>
              </a:ext>
            </a:extLst>
          </p:cNvPr>
          <p:cNvSpPr txBox="1"/>
          <p:nvPr/>
        </p:nvSpPr>
        <p:spPr>
          <a:xfrm>
            <a:off x="1061400" y="1568124"/>
            <a:ext cx="6970455" cy="4042132"/>
          </a:xfrm>
          <a:prstGeom prst="rect">
            <a:avLst/>
          </a:prstGeom>
          <a:noFill/>
        </p:spPr>
        <p:txBody>
          <a:bodyPr wrap="square">
            <a:spAutoFit/>
          </a:bodyPr>
          <a:lstStyle/>
          <a:p>
            <a:pPr indent="-342900" rtl="0">
              <a:spcBef>
                <a:spcPts val="2000"/>
              </a:spcBef>
              <a:spcAft>
                <a:spcPts val="0"/>
              </a:spcAft>
            </a:pPr>
            <a:r>
              <a:rPr lang="en-US" sz="1600" b="1" i="0" u="none" strike="noStrike" dirty="0">
                <a:solidFill>
                  <a:srgbClr val="E39717"/>
                </a:solidFill>
                <a:effectLst/>
                <a:latin typeface="Enriqueta" panose="020B0604020202020204" charset="0"/>
              </a:rPr>
              <a:t>Key Priorities</a:t>
            </a:r>
            <a:endParaRPr lang="en-US" b="0" dirty="0">
              <a:effectLst/>
              <a:latin typeface="Enriqueta" panose="020B0604020202020204" charset="0"/>
            </a:endParaRPr>
          </a:p>
          <a:p>
            <a:pPr rtl="0" fontAlgn="base">
              <a:spcBef>
                <a:spcPts val="2000"/>
              </a:spcBef>
              <a:spcAft>
                <a:spcPts val="0"/>
              </a:spcAft>
              <a:buFont typeface="Arial" panose="020B0604020202020204" pitchFamily="34" charset="0"/>
              <a:buChar char="•"/>
            </a:pPr>
            <a:r>
              <a:rPr lang="en-US" sz="1600" b="1" i="0" u="none" strike="noStrike" dirty="0">
                <a:solidFill>
                  <a:srgbClr val="000000"/>
                </a:solidFill>
                <a:effectLst/>
                <a:latin typeface="Enriqueta" panose="020B0604020202020204" charset="0"/>
              </a:rPr>
              <a:t>Protecting personal assets</a:t>
            </a:r>
            <a:r>
              <a:rPr lang="en-US" sz="1600" b="0" i="0" u="none" strike="noStrike" dirty="0">
                <a:solidFill>
                  <a:srgbClr val="000000"/>
                </a:solidFill>
                <a:effectLst/>
                <a:latin typeface="Enriqueta" panose="020B0604020202020204" charset="0"/>
              </a:rPr>
              <a:t>, particularly from business creditors</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Creditors are people, businesses, or other entities to whom money is owed, including as a result of legal action</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Business operations give rise to obligations and liabilities to creditors in an number of ways, including when:</a:t>
            </a:r>
          </a:p>
          <a:p>
            <a:pPr marL="1143000" lvl="2" indent="-22860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Buying on credit</a:t>
            </a:r>
          </a:p>
          <a:p>
            <a:pPr marL="1143000" lvl="2" indent="-22860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Borrowing funds </a:t>
            </a:r>
          </a:p>
          <a:p>
            <a:pPr marL="1143000" lvl="2" indent="-22860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Hiring employees</a:t>
            </a:r>
          </a:p>
          <a:p>
            <a:pPr marL="1143000" lvl="2" indent="-22860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Leasing a commercial space</a:t>
            </a:r>
          </a:p>
          <a:p>
            <a:pPr marL="1143000" lvl="2" indent="-22860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Promising to provide goods or services</a:t>
            </a:r>
          </a:p>
          <a:p>
            <a:pPr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Enriqueta" panose="020B0604020202020204" charset="0"/>
              </a:rPr>
              <a:t>Gaining credibility </a:t>
            </a:r>
            <a:r>
              <a:rPr lang="en-US" sz="1600" b="0" i="0" u="none" strike="noStrike" dirty="0">
                <a:solidFill>
                  <a:srgbClr val="000000"/>
                </a:solidFill>
                <a:effectLst/>
                <a:latin typeface="Enriqueta" panose="020B0604020202020204" charset="0"/>
              </a:rPr>
              <a:t>in the eyes of third parties, such as: </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Potential investors</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Customers</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Government agencies </a:t>
            </a:r>
          </a:p>
        </p:txBody>
      </p:sp>
    </p:spTree>
    <p:extLst>
      <p:ext uri="{BB962C8B-B14F-4D97-AF65-F5344CB8AC3E}">
        <p14:creationId xmlns:p14="http://schemas.microsoft.com/office/powerpoint/2010/main" val="363382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15</a:t>
            </a:fld>
            <a:endParaRPr sz="1300" b="0" i="0" u="none" strike="noStrike" cap="none">
              <a:solidFill>
                <a:schemeClr val="dk1"/>
              </a:solidFill>
              <a:latin typeface="Arial"/>
              <a:ea typeface="Arial"/>
              <a:cs typeface="Arial"/>
              <a:sym typeface="Arial"/>
            </a:endParaRPr>
          </a:p>
        </p:txBody>
      </p:sp>
      <p:sp>
        <p:nvSpPr>
          <p:cNvPr id="249" name="Google Shape;249;p15"/>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07D56830-D880-49CE-819A-926D98AC97AF}"/>
              </a:ext>
            </a:extLst>
          </p:cNvPr>
          <p:cNvGrpSpPr/>
          <p:nvPr/>
        </p:nvGrpSpPr>
        <p:grpSpPr>
          <a:xfrm>
            <a:off x="1061400" y="743453"/>
            <a:ext cx="7021200" cy="4580318"/>
            <a:chOff x="911825" y="743453"/>
            <a:chExt cx="7021200" cy="4580318"/>
          </a:xfrm>
        </p:grpSpPr>
        <p:sp>
          <p:nvSpPr>
            <p:cNvPr id="7" name="Google Shape;218;p12">
              <a:extLst>
                <a:ext uri="{FF2B5EF4-FFF2-40B4-BE49-F238E27FC236}">
                  <a16:creationId xmlns:a16="http://schemas.microsoft.com/office/drawing/2014/main" id="{C558C3BE-2958-45C9-9E57-B2AE70309C0B}"/>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Limited Liability</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48B50156-912D-4E85-951F-75A4601A81B3}"/>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endParaRPr lang="en-US" sz="1650" i="0" u="none" strike="noStrike" cap="none" dirty="0">
                <a:solidFill>
                  <a:schemeClr val="dk1"/>
                </a:solidFill>
                <a:latin typeface="Enriqueta"/>
                <a:ea typeface="Enriqueta"/>
                <a:cs typeface="Enriqueta"/>
                <a:sym typeface="Enriqueta"/>
              </a:endParaRPr>
            </a:p>
          </p:txBody>
        </p:sp>
      </p:grpSp>
      <p:sp>
        <p:nvSpPr>
          <p:cNvPr id="9" name="TextBox 8">
            <a:extLst>
              <a:ext uri="{FF2B5EF4-FFF2-40B4-BE49-F238E27FC236}">
                <a16:creationId xmlns:a16="http://schemas.microsoft.com/office/drawing/2014/main" id="{5AB19BC4-B7CE-4738-8240-9BA1CCED63D4}"/>
              </a:ext>
            </a:extLst>
          </p:cNvPr>
          <p:cNvSpPr txBox="1"/>
          <p:nvPr/>
        </p:nvSpPr>
        <p:spPr>
          <a:xfrm>
            <a:off x="800348" y="1342963"/>
            <a:ext cx="7198370" cy="4747453"/>
          </a:xfrm>
          <a:prstGeom prst="rect">
            <a:avLst/>
          </a:prstGeom>
          <a:noFill/>
        </p:spPr>
        <p:txBody>
          <a:bodyPr wrap="square">
            <a:spAutoFit/>
          </a:bodyPr>
          <a:lstStyle/>
          <a:p>
            <a:pPr rtl="0">
              <a:spcBef>
                <a:spcPts val="0"/>
              </a:spcBef>
              <a:spcAft>
                <a:spcPts val="0"/>
              </a:spcAft>
            </a:pPr>
            <a:r>
              <a:rPr lang="en-US" sz="1650" b="1" i="0" u="none" strike="noStrike" dirty="0">
                <a:solidFill>
                  <a:srgbClr val="E39717"/>
                </a:solidFill>
                <a:effectLst/>
                <a:latin typeface="Enriqueta" panose="020B0604020202020204" charset="0"/>
              </a:rPr>
              <a:t>LLCs &amp; Corporations Protection</a:t>
            </a:r>
            <a:endParaRPr lang="en-US" b="0" dirty="0">
              <a:effectLst/>
              <a:latin typeface="Enriqueta" panose="020B0604020202020204" charset="0"/>
            </a:endParaRPr>
          </a:p>
          <a:p>
            <a:pPr marL="285750"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Liability is </a:t>
            </a:r>
            <a:r>
              <a:rPr lang="en-US" sz="1650" b="1" i="0" u="none" strike="noStrike" dirty="0">
                <a:solidFill>
                  <a:srgbClr val="000000"/>
                </a:solidFill>
                <a:effectLst/>
                <a:latin typeface="Enriqueta" panose="020B0604020202020204" charset="0"/>
              </a:rPr>
              <a:t>generally limited to invested assets</a:t>
            </a:r>
            <a:r>
              <a:rPr lang="en-US" sz="1650" b="0" i="0" u="none" strike="noStrike" dirty="0">
                <a:solidFill>
                  <a:srgbClr val="000000"/>
                </a:solidFill>
                <a:effectLst/>
                <a:latin typeface="Enriqueta" panose="020B0604020202020204" charset="0"/>
              </a:rPr>
              <a:t> </a:t>
            </a:r>
          </a:p>
          <a:p>
            <a:pPr marL="285750" indent="-285750" rtl="0" fontAlgn="base">
              <a:spcBef>
                <a:spcPts val="0"/>
              </a:spcBef>
              <a:spcAft>
                <a:spcPts val="0"/>
              </a:spcAft>
              <a:buFont typeface="Arial" panose="020B0604020202020204" pitchFamily="34" charset="0"/>
              <a:buChar char="•"/>
            </a:pPr>
            <a:r>
              <a:rPr lang="en-US" sz="1650" b="0" i="0" u="none" strike="noStrike" dirty="0">
                <a:solidFill>
                  <a:srgbClr val="404040"/>
                </a:solidFill>
                <a:effectLst/>
                <a:latin typeface="Enriqueta" panose="020B0604020202020204" charset="0"/>
              </a:rPr>
              <a:t>Business owner is not </a:t>
            </a:r>
            <a:r>
              <a:rPr lang="en-US" sz="1650" b="0" i="1" u="none" strike="noStrike" dirty="0">
                <a:solidFill>
                  <a:srgbClr val="404040"/>
                </a:solidFill>
                <a:effectLst/>
                <a:latin typeface="Enriqueta" panose="020B0604020202020204" charset="0"/>
              </a:rPr>
              <a:t>personally</a:t>
            </a:r>
            <a:r>
              <a:rPr lang="en-US" sz="1650" b="0" i="0" u="none" strike="noStrike" dirty="0">
                <a:solidFill>
                  <a:srgbClr val="404040"/>
                </a:solidFill>
                <a:effectLst/>
                <a:latin typeface="Enriqueta" panose="020B0604020202020204" charset="0"/>
              </a:rPr>
              <a:t> on the hook for business debts</a:t>
            </a:r>
          </a:p>
          <a:p>
            <a:pPr marL="285750"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Business owner’s </a:t>
            </a:r>
            <a:r>
              <a:rPr lang="en-US" sz="1650" b="0" i="1" u="sng" strike="noStrike" dirty="0">
                <a:solidFill>
                  <a:srgbClr val="000000"/>
                </a:solidFill>
                <a:effectLst/>
                <a:latin typeface="Enriqueta" panose="020B0604020202020204" charset="0"/>
              </a:rPr>
              <a:t>personal assets</a:t>
            </a:r>
            <a:r>
              <a:rPr lang="en-US" sz="1650" b="0" i="0" u="sng" strike="noStrike" dirty="0">
                <a:solidFill>
                  <a:srgbClr val="000000"/>
                </a:solidFill>
                <a:effectLst/>
                <a:latin typeface="Enriqueta" panose="020B0604020202020204" charset="0"/>
              </a:rPr>
              <a:t> </a:t>
            </a:r>
            <a:r>
              <a:rPr lang="en-US" sz="1650" b="0" i="0" u="none" strike="noStrike" dirty="0">
                <a:solidFill>
                  <a:srgbClr val="000000"/>
                </a:solidFill>
                <a:effectLst/>
                <a:latin typeface="Enriqueta" panose="020B0604020202020204" charset="0"/>
              </a:rPr>
              <a:t>and </a:t>
            </a:r>
            <a:r>
              <a:rPr lang="en-US" sz="1650" b="0" i="1" u="sng" strike="noStrike" dirty="0">
                <a:solidFill>
                  <a:srgbClr val="000000"/>
                </a:solidFill>
                <a:effectLst/>
                <a:latin typeface="Enriqueta" panose="020B0604020202020204" charset="0"/>
              </a:rPr>
              <a:t>personal credit</a:t>
            </a:r>
            <a:r>
              <a:rPr lang="en-US" sz="1650" b="0" i="0" u="none" strike="noStrike" dirty="0">
                <a:solidFill>
                  <a:srgbClr val="000000"/>
                </a:solidFill>
                <a:effectLst/>
                <a:latin typeface="Enriqueta" panose="020B0604020202020204" charset="0"/>
              </a:rPr>
              <a:t> are protected</a:t>
            </a:r>
          </a:p>
          <a:p>
            <a:pPr rtl="0">
              <a:spcBef>
                <a:spcPts val="0"/>
              </a:spcBef>
              <a:spcAft>
                <a:spcPts val="0"/>
              </a:spcAft>
            </a:pPr>
            <a:br>
              <a:rPr lang="en-US" b="0" dirty="0">
                <a:effectLst/>
                <a:latin typeface="Enriqueta" panose="020B0604020202020204" charset="0"/>
              </a:rPr>
            </a:br>
            <a:br>
              <a:rPr lang="en-US" b="0" dirty="0">
                <a:effectLst/>
                <a:latin typeface="Enriqueta" panose="020B0604020202020204" charset="0"/>
              </a:rPr>
            </a:br>
            <a:r>
              <a:rPr lang="en-US" sz="1650" b="1" i="0" u="sng" dirty="0">
                <a:solidFill>
                  <a:srgbClr val="E39717"/>
                </a:solidFill>
                <a:effectLst/>
                <a:latin typeface="Enriqueta" panose="020B0604020202020204" charset="0"/>
              </a:rPr>
              <a:t>Limited </a:t>
            </a:r>
            <a:r>
              <a:rPr lang="en-US" sz="1650" b="1" i="0" u="none" strike="noStrike" dirty="0">
                <a:solidFill>
                  <a:srgbClr val="E39717"/>
                </a:solidFill>
                <a:effectLst/>
                <a:latin typeface="Enriqueta" panose="020B0604020202020204" charset="0"/>
              </a:rPr>
              <a:t>Protection</a:t>
            </a:r>
            <a:endParaRPr lang="en-US" b="0" dirty="0">
              <a:effectLst/>
              <a:latin typeface="Enriqueta" panose="020B0604020202020204" charset="0"/>
            </a:endParaRP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Enriqueta" panose="020B0604020202020204" charset="0"/>
              </a:rPr>
              <a:t>Be aware of personal guarantees requiring owners to be personally on the hook</a:t>
            </a:r>
            <a:r>
              <a:rPr lang="en-US" sz="1600" b="0" i="0" u="none" strike="noStrike" dirty="0">
                <a:solidFill>
                  <a:srgbClr val="000000"/>
                </a:solidFill>
                <a:effectLst/>
                <a:latin typeface="Enriqueta" panose="020B0604020202020204" charset="0"/>
              </a:rPr>
              <a:t>, and of signing in personal name</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Certain obligations </a:t>
            </a:r>
            <a:r>
              <a:rPr lang="en-US" sz="1600" b="1" i="0" u="none" strike="noStrike" dirty="0">
                <a:solidFill>
                  <a:srgbClr val="000000"/>
                </a:solidFill>
                <a:effectLst/>
                <a:latin typeface="Enriqueta" panose="020B0604020202020204" charset="0"/>
              </a:rPr>
              <a:t>remain responsibility </a:t>
            </a:r>
            <a:r>
              <a:rPr lang="en-US" sz="1600" b="0" i="0" u="none" strike="noStrike" dirty="0">
                <a:solidFill>
                  <a:srgbClr val="000000"/>
                </a:solidFill>
                <a:effectLst/>
                <a:latin typeface="Enriqueta" panose="020B0604020202020204" charset="0"/>
              </a:rPr>
              <a:t>of the business owner if unpaid (e.g., unpaid employee wages and unpaid sales taxes)</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Owners may be individually liable for negligence or intentional misconduct personally engaged in, even if it is in the course of conducting business (e.g. they drive the business delivery van while under the influence and injure someone)</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Enriqueta" panose="020B0604020202020204" charset="0"/>
              </a:rPr>
              <a:t>Courts may take away limited liability protection under certain circumstances (referred to as “piercing the corporate veil”), including failing to observe corporate formalities and co-mingling of funds or other property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16</a:t>
            </a:fld>
            <a:endParaRPr sz="1300" b="0" i="0" u="none" strike="noStrike" cap="none">
              <a:solidFill>
                <a:schemeClr val="dk1"/>
              </a:solidFill>
              <a:latin typeface="Arial"/>
              <a:ea typeface="Arial"/>
              <a:cs typeface="Arial"/>
              <a:sym typeface="Arial"/>
            </a:endParaRPr>
          </a:p>
        </p:txBody>
      </p:sp>
      <p:sp>
        <p:nvSpPr>
          <p:cNvPr id="249" name="Google Shape;249;p15"/>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07D56830-D880-49CE-819A-926D98AC97AF}"/>
              </a:ext>
            </a:extLst>
          </p:cNvPr>
          <p:cNvGrpSpPr/>
          <p:nvPr/>
        </p:nvGrpSpPr>
        <p:grpSpPr>
          <a:xfrm>
            <a:off x="1061400" y="743453"/>
            <a:ext cx="7021200" cy="4580318"/>
            <a:chOff x="911825" y="743453"/>
            <a:chExt cx="7021200" cy="4580318"/>
          </a:xfrm>
        </p:grpSpPr>
        <p:sp>
          <p:nvSpPr>
            <p:cNvPr id="7" name="Google Shape;218;p12">
              <a:extLst>
                <a:ext uri="{FF2B5EF4-FFF2-40B4-BE49-F238E27FC236}">
                  <a16:creationId xmlns:a16="http://schemas.microsoft.com/office/drawing/2014/main" id="{C558C3BE-2958-45C9-9E57-B2AE70309C0B}"/>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Forming a Limited Liability Entity</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48B50156-912D-4E85-951F-75A4601A81B3}"/>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endParaRPr lang="en-US" sz="1650" i="0" u="none" strike="noStrike" cap="none" dirty="0">
                <a:solidFill>
                  <a:schemeClr val="dk1"/>
                </a:solidFill>
                <a:latin typeface="Enriqueta"/>
                <a:ea typeface="Enriqueta"/>
                <a:cs typeface="Enriqueta"/>
                <a:sym typeface="Enriqueta"/>
              </a:endParaRPr>
            </a:p>
          </p:txBody>
        </p:sp>
      </p:grpSp>
      <p:sp>
        <p:nvSpPr>
          <p:cNvPr id="9" name="TextBox 8">
            <a:extLst>
              <a:ext uri="{FF2B5EF4-FFF2-40B4-BE49-F238E27FC236}">
                <a16:creationId xmlns:a16="http://schemas.microsoft.com/office/drawing/2014/main" id="{5AB19BC4-B7CE-4738-8240-9BA1CCED63D4}"/>
              </a:ext>
            </a:extLst>
          </p:cNvPr>
          <p:cNvSpPr txBox="1"/>
          <p:nvPr/>
        </p:nvSpPr>
        <p:spPr>
          <a:xfrm>
            <a:off x="884230" y="2017520"/>
            <a:ext cx="7198370" cy="3139321"/>
          </a:xfrm>
          <a:prstGeom prst="rect">
            <a:avLst/>
          </a:prstGeom>
          <a:noFill/>
        </p:spPr>
        <p:txBody>
          <a:bodyPr wrap="square">
            <a:spAutoFit/>
          </a:bodyPr>
          <a:lstStyle/>
          <a:p>
            <a:pPr rtl="0">
              <a:spcBef>
                <a:spcPts val="0"/>
              </a:spcBef>
              <a:spcAft>
                <a:spcPts val="0"/>
              </a:spcAft>
            </a:pPr>
            <a:r>
              <a:rPr lang="en-US" sz="1650" b="1" i="0" u="none" strike="noStrike" dirty="0">
                <a:solidFill>
                  <a:srgbClr val="E39717"/>
                </a:solidFill>
                <a:effectLst/>
                <a:latin typeface="Enriqueta" panose="020B0604020202020204" charset="0"/>
              </a:rPr>
              <a:t>General Considerations</a:t>
            </a:r>
          </a:p>
          <a:p>
            <a:pPr rtl="0">
              <a:spcBef>
                <a:spcPts val="0"/>
              </a:spcBef>
              <a:spcAft>
                <a:spcPts val="0"/>
              </a:spcAft>
            </a:pPr>
            <a:endParaRPr lang="en-US" sz="1650" b="0" dirty="0">
              <a:effectLst/>
              <a:latin typeface="Enriqueta" panose="020B0604020202020204" charset="0"/>
            </a:endParaRPr>
          </a:p>
          <a:p>
            <a:pPr marL="285750"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Can your business afford the </a:t>
            </a:r>
            <a:r>
              <a:rPr lang="en-US" sz="1650" b="1" i="0" u="none" strike="noStrike" dirty="0">
                <a:solidFill>
                  <a:srgbClr val="000000"/>
                </a:solidFill>
                <a:effectLst/>
                <a:latin typeface="Enriqueta" panose="020B0604020202020204" charset="0"/>
              </a:rPr>
              <a:t>associated costs</a:t>
            </a:r>
            <a:r>
              <a:rPr lang="en-US" sz="1650" b="0" i="0" u="none" strike="noStrike" dirty="0">
                <a:solidFill>
                  <a:srgbClr val="000000"/>
                </a:solidFill>
                <a:effectLst/>
                <a:latin typeface="Enriqueta" panose="020B0604020202020204" charset="0"/>
              </a:rPr>
              <a:t> (filing fees, publication, other incidental fees) without sacrificing other important goals?</a:t>
            </a:r>
          </a:p>
          <a:p>
            <a:pPr marL="285750"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Are you prepared to observe the </a:t>
            </a:r>
            <a:r>
              <a:rPr lang="en-US" sz="1650" b="1" i="0" u="none" strike="noStrike" dirty="0">
                <a:solidFill>
                  <a:srgbClr val="000000"/>
                </a:solidFill>
                <a:effectLst/>
                <a:latin typeface="Enriqueta" panose="020B0604020202020204" charset="0"/>
              </a:rPr>
              <a:t>corporate formalities</a:t>
            </a:r>
            <a:r>
              <a:rPr lang="en-US" sz="1650" b="0" i="0" u="none" strike="noStrike" dirty="0">
                <a:solidFill>
                  <a:srgbClr val="000000"/>
                </a:solidFill>
                <a:effectLst/>
                <a:latin typeface="Enriqueta" panose="020B0604020202020204" charset="0"/>
              </a:rPr>
              <a:t> as required to maintain limited liability?</a:t>
            </a:r>
          </a:p>
          <a:p>
            <a:pPr marL="285750"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Have you decided whether you will have </a:t>
            </a:r>
            <a:r>
              <a:rPr lang="en-US" sz="1650" b="1" i="0" u="none" strike="noStrike" dirty="0">
                <a:solidFill>
                  <a:srgbClr val="000000"/>
                </a:solidFill>
                <a:effectLst/>
                <a:latin typeface="Enriqueta" panose="020B0604020202020204" charset="0"/>
              </a:rPr>
              <a:t>co-owners </a:t>
            </a:r>
            <a:r>
              <a:rPr lang="en-US" sz="1650" b="0" i="0" u="none" strike="noStrike" dirty="0">
                <a:solidFill>
                  <a:srgbClr val="000000"/>
                </a:solidFill>
                <a:effectLst/>
                <a:latin typeface="Enriqueta" panose="020B0604020202020204" charset="0"/>
              </a:rPr>
              <a:t>and if so, how you will share ownership and control?</a:t>
            </a:r>
          </a:p>
          <a:p>
            <a:pPr marL="285750" indent="-285750" rtl="0" fontAlgn="base">
              <a:spcBef>
                <a:spcPts val="0"/>
              </a:spcBef>
              <a:spcAft>
                <a:spcPts val="0"/>
              </a:spcAft>
              <a:buFont typeface="Arial" panose="020B0604020202020204" pitchFamily="34" charset="0"/>
              <a:buChar char="•"/>
            </a:pPr>
            <a:r>
              <a:rPr lang="en-US" sz="1650" b="0" i="0" u="none" strike="noStrike" dirty="0">
                <a:solidFill>
                  <a:srgbClr val="000000"/>
                </a:solidFill>
                <a:effectLst/>
                <a:latin typeface="Enriqueta" panose="020B0604020202020204" charset="0"/>
              </a:rPr>
              <a:t>If your LLC/corporation is sued, can you afford an attorney? Owners of corporations and LLCs cannot appear in court on behalf of the business pro se (does not apply in small claims court)</a:t>
            </a:r>
          </a:p>
          <a:p>
            <a:pPr marL="285750" indent="-285750">
              <a:buFont typeface="Arial" panose="020B0604020202020204" pitchFamily="34" charset="0"/>
              <a:buChar char="•"/>
            </a:pPr>
            <a:r>
              <a:rPr lang="en-US" sz="1650" b="0" i="0" u="none" strike="noStrike" dirty="0">
                <a:solidFill>
                  <a:srgbClr val="000000"/>
                </a:solidFill>
                <a:effectLst/>
                <a:latin typeface="Enriqueta" panose="020B0604020202020204" charset="0"/>
              </a:rPr>
              <a:t>Ultimate, a </a:t>
            </a:r>
            <a:r>
              <a:rPr lang="en-US" sz="1650" b="1" i="0" u="none" strike="noStrike" dirty="0">
                <a:solidFill>
                  <a:srgbClr val="000000"/>
                </a:solidFill>
                <a:effectLst/>
                <a:latin typeface="Enriqueta" panose="020B0604020202020204" charset="0"/>
              </a:rPr>
              <a:t>case by case determination</a:t>
            </a:r>
            <a:r>
              <a:rPr lang="en-US" sz="1650" b="0" i="0" u="none" strike="noStrike" dirty="0">
                <a:solidFill>
                  <a:srgbClr val="000000"/>
                </a:solidFill>
                <a:effectLst/>
                <a:latin typeface="Enriqueta" panose="020B0604020202020204" charset="0"/>
              </a:rPr>
              <a:t> - be sure to discuss with advisors</a:t>
            </a:r>
          </a:p>
        </p:txBody>
      </p:sp>
    </p:spTree>
    <p:extLst>
      <p:ext uri="{BB962C8B-B14F-4D97-AF65-F5344CB8AC3E}">
        <p14:creationId xmlns:p14="http://schemas.microsoft.com/office/powerpoint/2010/main" val="166885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6"/>
          <p:cNvPicPr preferRelativeResize="0"/>
          <p:nvPr/>
        </p:nvPicPr>
        <p:blipFill rotWithShape="1">
          <a:blip r:embed="rId3">
            <a:alphaModFix/>
          </a:blip>
          <a:srcRect/>
          <a:stretch/>
        </p:blipFill>
        <p:spPr>
          <a:xfrm>
            <a:off x="463036" y="342900"/>
            <a:ext cx="8223764" cy="5177790"/>
          </a:xfrm>
          <a:prstGeom prst="rect">
            <a:avLst/>
          </a:prstGeom>
          <a:noFill/>
          <a:ln>
            <a:noFill/>
          </a:ln>
        </p:spPr>
      </p:pic>
      <p:sp>
        <p:nvSpPr>
          <p:cNvPr id="259" name="Google Shape;259;p16"/>
          <p:cNvSpPr/>
          <p:nvPr/>
        </p:nvSpPr>
        <p:spPr>
          <a:xfrm>
            <a:off x="457199" y="342024"/>
            <a:ext cx="8229601" cy="6172200"/>
          </a:xfrm>
          <a:prstGeom prst="rect">
            <a:avLst/>
          </a:prstGeom>
          <a:solidFill>
            <a:srgbClr val="008DB1">
              <a:alpha val="8313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FFFFFF"/>
              </a:solidFill>
              <a:latin typeface="Calibri"/>
              <a:ea typeface="Calibri"/>
              <a:cs typeface="Calibri"/>
              <a:sym typeface="Calibri"/>
            </a:endParaRPr>
          </a:p>
        </p:txBody>
      </p:sp>
      <p:sp>
        <p:nvSpPr>
          <p:cNvPr id="260" name="Google Shape;260;p16"/>
          <p:cNvSpPr txBox="1"/>
          <p:nvPr/>
        </p:nvSpPr>
        <p:spPr>
          <a:xfrm>
            <a:off x="1417320" y="2780822"/>
            <a:ext cx="6309360" cy="13074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40" b="1" i="0" u="none" strike="noStrike" cap="none" dirty="0">
                <a:solidFill>
                  <a:srgbClr val="FFFFFF"/>
                </a:solidFill>
                <a:latin typeface="Enriqueta"/>
                <a:ea typeface="Enriqueta"/>
                <a:cs typeface="Enriqueta"/>
                <a:sym typeface="Enriqueta"/>
              </a:rPr>
              <a:t>3. Intro to Cooperatives</a:t>
            </a:r>
            <a:endParaRPr dirty="0"/>
          </a:p>
          <a:p>
            <a:pPr marL="0" marR="0" lvl="0" indent="0" algn="ctr" rtl="0">
              <a:lnSpc>
                <a:spcPct val="100000"/>
              </a:lnSpc>
              <a:spcBef>
                <a:spcPts val="0"/>
              </a:spcBef>
              <a:spcAft>
                <a:spcPts val="0"/>
              </a:spcAft>
              <a:buClr>
                <a:srgbClr val="000000"/>
              </a:buClr>
              <a:buSzPts val="3240"/>
              <a:buFont typeface="Arial"/>
              <a:buNone/>
            </a:pPr>
            <a:endParaRPr sz="1400" b="0" i="0" u="none" strike="noStrike" cap="none" dirty="0">
              <a:solidFill>
                <a:srgbClr val="000000"/>
              </a:solidFill>
              <a:latin typeface="Enriqueta"/>
              <a:ea typeface="Enriqueta"/>
              <a:cs typeface="Enriqueta"/>
              <a:sym typeface="Enriqueta"/>
            </a:endParaRPr>
          </a:p>
        </p:txBody>
      </p:sp>
      <p:sp>
        <p:nvSpPr>
          <p:cNvPr id="261" name="Google Shape;261;p16"/>
          <p:cNvSpPr txBox="1"/>
          <p:nvPr/>
        </p:nvSpPr>
        <p:spPr>
          <a:xfrm>
            <a:off x="8339700" y="6145825"/>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17"/>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18</a:t>
            </a:fld>
            <a:endParaRPr sz="1300" b="0" i="0" u="none" strike="noStrike" cap="none">
              <a:solidFill>
                <a:schemeClr val="dk1"/>
              </a:solidFill>
              <a:latin typeface="Arial"/>
              <a:ea typeface="Arial"/>
              <a:cs typeface="Arial"/>
              <a:sym typeface="Arial"/>
            </a:endParaRPr>
          </a:p>
        </p:txBody>
      </p:sp>
      <p:sp>
        <p:nvSpPr>
          <p:cNvPr id="270" name="Google Shape;270;p17"/>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6D65554E-F5DD-4709-9333-8ED8B97259D9}"/>
              </a:ext>
            </a:extLst>
          </p:cNvPr>
          <p:cNvGrpSpPr/>
          <p:nvPr/>
        </p:nvGrpSpPr>
        <p:grpSpPr>
          <a:xfrm>
            <a:off x="1076390" y="743453"/>
            <a:ext cx="7021200" cy="4580318"/>
            <a:chOff x="926815" y="743453"/>
            <a:chExt cx="7021200" cy="4580318"/>
          </a:xfrm>
        </p:grpSpPr>
        <p:sp>
          <p:nvSpPr>
            <p:cNvPr id="7" name="Google Shape;218;p12">
              <a:extLst>
                <a:ext uri="{FF2B5EF4-FFF2-40B4-BE49-F238E27FC236}">
                  <a16:creationId xmlns:a16="http://schemas.microsoft.com/office/drawing/2014/main" id="{86C54C07-0EB6-433F-B7CC-41C18A7520C7}"/>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What is a Cooperative?</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B0F318A7-CCD9-4F5B-93B8-068BD062D460}"/>
                </a:ext>
              </a:extLst>
            </p:cNvPr>
            <p:cNvSpPr txBox="1"/>
            <p:nvPr/>
          </p:nvSpPr>
          <p:spPr>
            <a:xfrm>
              <a:off x="926815" y="1534229"/>
              <a:ext cx="7021200" cy="3789542"/>
            </a:xfrm>
            <a:prstGeom prst="rect">
              <a:avLst/>
            </a:prstGeom>
            <a:noFill/>
            <a:ln>
              <a:noFill/>
            </a:ln>
          </p:spPr>
          <p:txBody>
            <a:bodyPr spcFirstLastPara="1" wrap="square" lIns="91425" tIns="91425" rIns="91425" bIns="91425" anchor="t" anchorCtr="0">
              <a:noAutofit/>
            </a:bodyPr>
            <a:lstStyle/>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A collective is comprised of a group of members that </a:t>
              </a:r>
              <a:r>
                <a:rPr lang="en-US" sz="1650" b="1" dirty="0">
                  <a:solidFill>
                    <a:schemeClr val="dk1"/>
                  </a:solidFill>
                  <a:latin typeface="Enriqueta"/>
                  <a:ea typeface="Enriqueta"/>
                  <a:cs typeface="Enriqueta"/>
                  <a:sym typeface="Enriqueta"/>
                </a:rPr>
                <a:t>pool together their resources</a:t>
              </a:r>
              <a:r>
                <a:rPr lang="en-US" sz="1650" dirty="0">
                  <a:solidFill>
                    <a:schemeClr val="dk1"/>
                  </a:solidFill>
                  <a:latin typeface="Enriqueta"/>
                  <a:ea typeface="Enriqueta"/>
                  <a:cs typeface="Enriqueta"/>
                  <a:sym typeface="Enriqueta"/>
                </a:rPr>
                <a:t> (financial and intellectual) to operate a business for their </a:t>
              </a:r>
              <a:r>
                <a:rPr lang="en-US" sz="1650" b="1" dirty="0">
                  <a:solidFill>
                    <a:schemeClr val="dk1"/>
                  </a:solidFill>
                  <a:latin typeface="Enriqueta"/>
                  <a:ea typeface="Enriqueta"/>
                  <a:cs typeface="Enriqueta"/>
                  <a:sym typeface="Enriqueta"/>
                </a:rPr>
                <a:t>mutual benefit</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endParaRPr lang="en-US" sz="1650" b="1" dirty="0">
                <a:solidFill>
                  <a:schemeClr val="dk1"/>
                </a:solidFill>
                <a:latin typeface="Enriqueta"/>
                <a:ea typeface="Enriqueta"/>
                <a:cs typeface="Enriqueta"/>
                <a:sym typeface="Enriqueta"/>
              </a:endParaRPr>
            </a:p>
            <a:p>
              <a:pPr marL="285750" indent="-285750">
                <a:lnSpc>
                  <a:spcPct val="8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The goal of aggregating resources of member-owners is to have more market power while maintaining equal control</a:t>
              </a:r>
              <a:endParaRPr lang="en-US" sz="1650" b="1" dirty="0">
                <a:solidFill>
                  <a:schemeClr val="dk1"/>
                </a:solidFill>
                <a:latin typeface="Enriqueta"/>
                <a:ea typeface="Enriqueta"/>
                <a:cs typeface="Enriqueta"/>
                <a:sym typeface="Enriqueta"/>
              </a:endParaRPr>
            </a:p>
            <a:p>
              <a:pPr marR="0" lvl="0" algn="l" rtl="0">
                <a:lnSpc>
                  <a:spcPct val="80000"/>
                </a:lnSpc>
                <a:spcBef>
                  <a:spcPts val="200"/>
                </a:spcBef>
                <a:spcAft>
                  <a:spcPts val="0"/>
                </a:spcAft>
                <a:buClr>
                  <a:schemeClr val="dk1"/>
                </a:buClr>
                <a:buSzPts val="1100"/>
              </a:pPr>
              <a:endParaRPr lang="en-US" sz="1650" dirty="0">
                <a:solidFill>
                  <a:schemeClr val="dk1"/>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Both a legal entity AND a set of principles</a:t>
              </a:r>
              <a:br>
                <a:rPr lang="en-US" sz="1650" dirty="0">
                  <a:solidFill>
                    <a:schemeClr val="dk1"/>
                  </a:solidFill>
                  <a:latin typeface="Enriqueta"/>
                  <a:ea typeface="Enriqueta"/>
                  <a:cs typeface="Enriqueta"/>
                  <a:sym typeface="Enriqueta"/>
                </a:rPr>
              </a:br>
              <a:endParaRPr lang="en-US" sz="1650" dirty="0">
                <a:solidFill>
                  <a:schemeClr val="dk1"/>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Cooperatives can be consumer-owned, producer-owned, or worker-owned</a:t>
              </a:r>
              <a:br>
                <a:rPr lang="en-US" sz="1650" dirty="0">
                  <a:solidFill>
                    <a:schemeClr val="dk1"/>
                  </a:solidFill>
                  <a:latin typeface="Enriqueta"/>
                  <a:ea typeface="Enriqueta"/>
                  <a:cs typeface="Enriqueta"/>
                  <a:sym typeface="Enriqueta"/>
                </a:rPr>
              </a:br>
              <a:endParaRPr lang="en-US" sz="1650" dirty="0">
                <a:solidFill>
                  <a:schemeClr val="dk1"/>
                </a:solidFill>
                <a:latin typeface="Enriqueta"/>
                <a:ea typeface="Enriqueta"/>
                <a:cs typeface="Enriqueta"/>
                <a:sym typeface="Enriqueta"/>
              </a:endParaRPr>
            </a:p>
            <a:p>
              <a:pPr marL="285750" lvl="1" indent="-285750">
                <a:lnSpc>
                  <a:spcPct val="8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In every cooperative, members </a:t>
              </a:r>
              <a:r>
                <a:rPr lang="en-US" sz="1650" i="0" u="none" strike="noStrike" cap="none" dirty="0">
                  <a:solidFill>
                    <a:schemeClr val="dk1"/>
                  </a:solidFill>
                  <a:latin typeface="Enriqueta"/>
                  <a:ea typeface="Enriqueta"/>
                  <a:cs typeface="Enriqueta"/>
                  <a:sym typeface="Enriqueta"/>
                </a:rPr>
                <a:t>share </a:t>
              </a:r>
              <a:r>
                <a:rPr lang="en-US" sz="1650" b="1" i="0" u="none" strike="noStrike" cap="none" dirty="0">
                  <a:solidFill>
                    <a:schemeClr val="dk1"/>
                  </a:solidFill>
                  <a:latin typeface="Enriqueta"/>
                  <a:ea typeface="Enriqueta"/>
                  <a:cs typeface="Enriqueta"/>
                  <a:sym typeface="Enriqueta"/>
                </a:rPr>
                <a:t>ownership</a:t>
              </a:r>
              <a:r>
                <a:rPr lang="en-US" sz="1650" i="0" u="none" strike="noStrike" cap="none" dirty="0">
                  <a:solidFill>
                    <a:schemeClr val="dk1"/>
                  </a:solidFill>
                  <a:latin typeface="Enriqueta"/>
                  <a:ea typeface="Enriqueta"/>
                  <a:cs typeface="Enriqueta"/>
                  <a:sym typeface="Enriqueta"/>
                </a:rPr>
                <a:t>, </a:t>
              </a:r>
              <a:r>
                <a:rPr lang="en-US" sz="1650" b="1" i="0" u="none" strike="noStrike" cap="none" dirty="0">
                  <a:solidFill>
                    <a:schemeClr val="dk1"/>
                  </a:solidFill>
                  <a:latin typeface="Enriqueta"/>
                  <a:ea typeface="Enriqueta"/>
                  <a:cs typeface="Enriqueta"/>
                  <a:sym typeface="Enriqueta"/>
                </a:rPr>
                <a:t>control</a:t>
              </a:r>
              <a:r>
                <a:rPr lang="en-US" sz="1650" i="0" u="none" strike="noStrike" cap="none" dirty="0">
                  <a:solidFill>
                    <a:schemeClr val="dk1"/>
                  </a:solidFill>
                  <a:latin typeface="Enriqueta"/>
                  <a:ea typeface="Enriqueta"/>
                  <a:cs typeface="Enriqueta"/>
                  <a:sym typeface="Enriqueta"/>
                </a:rPr>
                <a:t>, and </a:t>
              </a:r>
              <a:r>
                <a:rPr lang="en-US" sz="1650" b="1" i="0" u="none" strike="noStrike" cap="none" dirty="0">
                  <a:solidFill>
                    <a:schemeClr val="dk1"/>
                  </a:solidFill>
                  <a:latin typeface="Enriqueta"/>
                  <a:ea typeface="Enriqueta"/>
                  <a:cs typeface="Enriqueta"/>
                  <a:sym typeface="Enriqueta"/>
                </a:rPr>
                <a:t>profit-sharing</a:t>
              </a:r>
            </a:p>
            <a:p>
              <a:pPr lvl="1">
                <a:lnSpc>
                  <a:spcPct val="80000"/>
                </a:lnSpc>
                <a:spcBef>
                  <a:spcPts val="200"/>
                </a:spcBef>
                <a:buClr>
                  <a:schemeClr val="dk1"/>
                </a:buClr>
                <a:buSzPts val="1100"/>
              </a:pPr>
              <a:endParaRPr lang="en-US" sz="1650" b="1" i="0" u="none" strike="noStrike" cap="none" dirty="0">
                <a:solidFill>
                  <a:schemeClr val="dk1"/>
                </a:solidFill>
                <a:latin typeface="Enriqueta"/>
                <a:ea typeface="Enriqueta"/>
                <a:cs typeface="Enriqueta"/>
                <a:sym typeface="Enriqueta"/>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17"/>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19</a:t>
            </a:fld>
            <a:endParaRPr sz="1300" b="0" i="0" u="none" strike="noStrike" cap="none">
              <a:solidFill>
                <a:schemeClr val="dk1"/>
              </a:solidFill>
              <a:latin typeface="Arial"/>
              <a:ea typeface="Arial"/>
              <a:cs typeface="Arial"/>
              <a:sym typeface="Arial"/>
            </a:endParaRPr>
          </a:p>
        </p:txBody>
      </p:sp>
      <p:sp>
        <p:nvSpPr>
          <p:cNvPr id="270" name="Google Shape;270;p17"/>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6D65554E-F5DD-4709-9333-8ED8B97259D9}"/>
              </a:ext>
            </a:extLst>
          </p:cNvPr>
          <p:cNvGrpSpPr/>
          <p:nvPr/>
        </p:nvGrpSpPr>
        <p:grpSpPr>
          <a:xfrm>
            <a:off x="1076390" y="743453"/>
            <a:ext cx="7021200" cy="4580318"/>
            <a:chOff x="926815" y="743453"/>
            <a:chExt cx="7021200" cy="4580318"/>
          </a:xfrm>
        </p:grpSpPr>
        <p:sp>
          <p:nvSpPr>
            <p:cNvPr id="7" name="Google Shape;218;p12">
              <a:extLst>
                <a:ext uri="{FF2B5EF4-FFF2-40B4-BE49-F238E27FC236}">
                  <a16:creationId xmlns:a16="http://schemas.microsoft.com/office/drawing/2014/main" id="{86C54C07-0EB6-433F-B7CC-41C18A7520C7}"/>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What is a Cooperative?</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B0F318A7-CCD9-4F5B-93B8-068BD062D460}"/>
                </a:ext>
              </a:extLst>
            </p:cNvPr>
            <p:cNvSpPr txBox="1"/>
            <p:nvPr/>
          </p:nvSpPr>
          <p:spPr>
            <a:xfrm>
              <a:off x="92681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r>
                <a:rPr lang="en-US" sz="1650" b="1" dirty="0">
                  <a:solidFill>
                    <a:srgbClr val="E39717"/>
                  </a:solidFill>
                  <a:latin typeface="Enriqueta"/>
                  <a:ea typeface="Enriqueta"/>
                  <a:cs typeface="Enriqueta"/>
                  <a:sym typeface="Enriqueta"/>
                </a:rPr>
                <a:t>Cooperatives generally have the following characteristics:</a:t>
              </a:r>
            </a:p>
            <a:p>
              <a:pPr marL="0" marR="0" lvl="0" indent="0" algn="l" rtl="0">
                <a:lnSpc>
                  <a:spcPct val="80000"/>
                </a:lnSpc>
                <a:spcBef>
                  <a:spcPts val="200"/>
                </a:spcBef>
                <a:spcAft>
                  <a:spcPts val="0"/>
                </a:spcAft>
                <a:buClr>
                  <a:schemeClr val="dk1"/>
                </a:buClr>
                <a:buSzPts val="1100"/>
                <a:buFont typeface="Arial"/>
                <a:buNone/>
              </a:pPr>
              <a:endParaRPr lang="en-US" sz="1650" b="1" dirty="0">
                <a:solidFill>
                  <a:srgbClr val="E39717"/>
                </a:solidFill>
                <a:latin typeface="Enriqueta"/>
                <a:ea typeface="Enriqueta"/>
                <a:cs typeface="Enriqueta"/>
                <a:sym typeface="Enriqueta"/>
              </a:endParaRPr>
            </a:p>
            <a:p>
              <a:pPr marL="342900" marR="0" lvl="0" indent="-342900" algn="l" rtl="0">
                <a:lnSpc>
                  <a:spcPct val="150000"/>
                </a:lnSpc>
                <a:spcBef>
                  <a:spcPts val="200"/>
                </a:spcBef>
                <a:spcAft>
                  <a:spcPts val="0"/>
                </a:spcAft>
                <a:buClr>
                  <a:schemeClr val="dk1"/>
                </a:buClr>
                <a:buSzPts val="1100"/>
                <a:buFont typeface="+mj-lt"/>
                <a:buAutoNum type="arabicPeriod"/>
              </a:pPr>
              <a:r>
                <a:rPr lang="en-US" sz="1650" dirty="0">
                  <a:solidFill>
                    <a:schemeClr val="tx1"/>
                  </a:solidFill>
                  <a:latin typeface="Enriqueta"/>
                  <a:ea typeface="Enriqueta"/>
                  <a:cs typeface="Enriqueta"/>
                  <a:sym typeface="Enriqueta"/>
                </a:rPr>
                <a:t>Each member has equal control and ownership;</a:t>
              </a:r>
            </a:p>
            <a:p>
              <a:pPr marL="342900" marR="0" lvl="0" indent="-342900" algn="l" rtl="0">
                <a:lnSpc>
                  <a:spcPct val="150000"/>
                </a:lnSpc>
                <a:spcBef>
                  <a:spcPts val="200"/>
                </a:spcBef>
                <a:spcAft>
                  <a:spcPts val="0"/>
                </a:spcAft>
                <a:buClr>
                  <a:schemeClr val="dk1"/>
                </a:buClr>
                <a:buSzPts val="1100"/>
                <a:buFont typeface="+mj-lt"/>
                <a:buAutoNum type="arabicPeriod"/>
              </a:pPr>
              <a:r>
                <a:rPr lang="en-US" sz="1650" dirty="0">
                  <a:solidFill>
                    <a:schemeClr val="tx1"/>
                  </a:solidFill>
                  <a:latin typeface="Enriqueta"/>
                  <a:ea typeface="Enriqueta"/>
                  <a:cs typeface="Enriqueta"/>
                  <a:sym typeface="Enriqueta"/>
                </a:rPr>
                <a:t>Members have a functional role in the business;</a:t>
              </a:r>
            </a:p>
            <a:p>
              <a:pPr marL="342900" marR="0" lvl="0" indent="-342900" algn="l" rtl="0">
                <a:lnSpc>
                  <a:spcPct val="150000"/>
                </a:lnSpc>
                <a:spcBef>
                  <a:spcPts val="200"/>
                </a:spcBef>
                <a:spcAft>
                  <a:spcPts val="0"/>
                </a:spcAft>
                <a:buClr>
                  <a:schemeClr val="dk1"/>
                </a:buClr>
                <a:buSzPts val="1100"/>
                <a:buFont typeface="+mj-lt"/>
                <a:buAutoNum type="arabicPeriod"/>
              </a:pPr>
              <a:r>
                <a:rPr lang="en-US" sz="1650" dirty="0">
                  <a:solidFill>
                    <a:schemeClr val="tx1"/>
                  </a:solidFill>
                  <a:latin typeface="Enriqueta"/>
                  <a:ea typeface="Enriqueta"/>
                  <a:cs typeface="Enriqueta"/>
                  <a:sym typeface="Enriqueta"/>
                </a:rPr>
                <a:t>Transfer of ownership interests are prohibited or limited;</a:t>
              </a:r>
            </a:p>
            <a:p>
              <a:pPr marL="342900" marR="0" lvl="0" indent="-342900" algn="l" rtl="0">
                <a:lnSpc>
                  <a:spcPct val="150000"/>
                </a:lnSpc>
                <a:spcBef>
                  <a:spcPts val="200"/>
                </a:spcBef>
                <a:spcAft>
                  <a:spcPts val="0"/>
                </a:spcAft>
                <a:buClr>
                  <a:schemeClr val="dk1"/>
                </a:buClr>
                <a:buSzPts val="1100"/>
                <a:buFont typeface="+mj-lt"/>
                <a:buAutoNum type="arabicPeriod"/>
              </a:pPr>
              <a:r>
                <a:rPr lang="en-US" sz="1650" dirty="0">
                  <a:solidFill>
                    <a:schemeClr val="tx1"/>
                  </a:solidFill>
                  <a:latin typeface="Enriqueta"/>
                  <a:ea typeface="Enriqueta"/>
                  <a:cs typeface="Enriqueta"/>
                  <a:sym typeface="Enriqueta"/>
                </a:rPr>
                <a:t>Limited returns on capital investments;</a:t>
              </a:r>
            </a:p>
            <a:p>
              <a:pPr marL="342900" marR="0" lvl="0" indent="-342900" algn="l" rtl="0">
                <a:lnSpc>
                  <a:spcPct val="150000"/>
                </a:lnSpc>
                <a:spcBef>
                  <a:spcPts val="200"/>
                </a:spcBef>
                <a:spcAft>
                  <a:spcPts val="0"/>
                </a:spcAft>
                <a:buClr>
                  <a:schemeClr val="dk1"/>
                </a:buClr>
                <a:buSzPts val="1100"/>
                <a:buFont typeface="+mj-lt"/>
                <a:buAutoNum type="arabicPeriod"/>
              </a:pPr>
              <a:r>
                <a:rPr lang="en-US" sz="1650" dirty="0">
                  <a:solidFill>
                    <a:schemeClr val="tx1"/>
                  </a:solidFill>
                  <a:latin typeface="Enriqueta"/>
                  <a:ea typeface="Enriqueta"/>
                  <a:cs typeface="Enriqueta"/>
                  <a:sym typeface="Enriqueta"/>
                </a:rPr>
                <a:t>Economic benefits pass to members based on their contributions (financial and otherwise);</a:t>
              </a:r>
            </a:p>
            <a:p>
              <a:pPr marL="342900" marR="0" lvl="0" indent="-342900" algn="l" rtl="0">
                <a:lnSpc>
                  <a:spcPct val="150000"/>
                </a:lnSpc>
                <a:spcBef>
                  <a:spcPts val="200"/>
                </a:spcBef>
                <a:spcAft>
                  <a:spcPts val="0"/>
                </a:spcAft>
                <a:buClr>
                  <a:schemeClr val="dk1"/>
                </a:buClr>
                <a:buSzPts val="1100"/>
                <a:buFont typeface="+mj-lt"/>
                <a:buAutoNum type="arabicPeriod"/>
              </a:pPr>
              <a:r>
                <a:rPr lang="en-US" sz="1650" dirty="0">
                  <a:solidFill>
                    <a:schemeClr val="tx1"/>
                  </a:solidFill>
                  <a:latin typeface="Enriqueta"/>
                  <a:ea typeface="Enriqueta"/>
                  <a:cs typeface="Enriqueta"/>
                  <a:sym typeface="Enriqueta"/>
                </a:rPr>
                <a:t>Members are not liable for cooperative obligations;</a:t>
              </a:r>
            </a:p>
            <a:p>
              <a:pPr marL="342900" marR="0" lvl="0" indent="-342900" algn="l" rtl="0">
                <a:lnSpc>
                  <a:spcPct val="150000"/>
                </a:lnSpc>
                <a:spcBef>
                  <a:spcPts val="200"/>
                </a:spcBef>
                <a:spcAft>
                  <a:spcPts val="0"/>
                </a:spcAft>
                <a:buClr>
                  <a:schemeClr val="dk1"/>
                </a:buClr>
                <a:buSzPts val="1100"/>
                <a:buFont typeface="+mj-lt"/>
                <a:buAutoNum type="arabicPeriod"/>
              </a:pPr>
              <a:r>
                <a:rPr lang="en-US" sz="1650" dirty="0">
                  <a:solidFill>
                    <a:schemeClr val="tx1"/>
                  </a:solidFill>
                  <a:latin typeface="Enriqueta"/>
                  <a:ea typeface="Enriqueta"/>
                  <a:cs typeface="Enriqueta"/>
                  <a:sym typeface="Enriqueta"/>
                </a:rPr>
                <a:t>Business services are primarily used by members.</a:t>
              </a:r>
            </a:p>
            <a:p>
              <a:pPr marL="342900" marR="0" lvl="0" indent="-342900" algn="l" rtl="0">
                <a:lnSpc>
                  <a:spcPct val="80000"/>
                </a:lnSpc>
                <a:spcBef>
                  <a:spcPts val="200"/>
                </a:spcBef>
                <a:spcAft>
                  <a:spcPts val="0"/>
                </a:spcAft>
                <a:buClr>
                  <a:schemeClr val="dk1"/>
                </a:buClr>
                <a:buSzPts val="1100"/>
                <a:buAutoNum type="arabicPeriod"/>
              </a:pPr>
              <a:endParaRPr lang="en-US" sz="1650" i="0" u="none" strike="noStrike" cap="none" dirty="0">
                <a:solidFill>
                  <a:schemeClr val="dk1"/>
                </a:solidFill>
                <a:latin typeface="Enriqueta"/>
                <a:ea typeface="Enriqueta"/>
                <a:cs typeface="Enriqueta"/>
                <a:sym typeface="Enriqueta"/>
              </a:endParaRPr>
            </a:p>
          </p:txBody>
        </p:sp>
      </p:grpSp>
    </p:spTree>
    <p:extLst>
      <p:ext uri="{BB962C8B-B14F-4D97-AF65-F5344CB8AC3E}">
        <p14:creationId xmlns:p14="http://schemas.microsoft.com/office/powerpoint/2010/main" val="103892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3" name="Group 2">
            <a:extLst>
              <a:ext uri="{FF2B5EF4-FFF2-40B4-BE49-F238E27FC236}">
                <a16:creationId xmlns:a16="http://schemas.microsoft.com/office/drawing/2014/main" id="{A30DBE3D-F257-40E2-B0EA-E9F3E84EAE8F}"/>
              </a:ext>
            </a:extLst>
          </p:cNvPr>
          <p:cNvGrpSpPr/>
          <p:nvPr/>
        </p:nvGrpSpPr>
        <p:grpSpPr>
          <a:xfrm>
            <a:off x="1265400" y="489850"/>
            <a:ext cx="6613200" cy="4560452"/>
            <a:chOff x="1265400" y="489850"/>
            <a:chExt cx="6613200" cy="4560452"/>
          </a:xfrm>
        </p:grpSpPr>
        <p:sp>
          <p:nvSpPr>
            <p:cNvPr id="118" name="Google Shape;118;p2"/>
            <p:cNvSpPr txBox="1"/>
            <p:nvPr/>
          </p:nvSpPr>
          <p:spPr>
            <a:xfrm>
              <a:off x="1949250" y="489850"/>
              <a:ext cx="5245500" cy="87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dirty="0">
                  <a:solidFill>
                    <a:srgbClr val="008DB1"/>
                  </a:solidFill>
                  <a:latin typeface="Enriqueta"/>
                  <a:ea typeface="Enriqueta"/>
                  <a:cs typeface="Enriqueta"/>
                  <a:sym typeface="Enriqueta"/>
                </a:rPr>
                <a:t>Presentation Overview</a:t>
              </a:r>
              <a:endParaRPr sz="3500" b="1" i="0" u="none" strike="noStrike" cap="none" dirty="0">
                <a:solidFill>
                  <a:srgbClr val="008DB1"/>
                </a:solidFill>
                <a:latin typeface="Enriqueta"/>
                <a:ea typeface="Enriqueta"/>
                <a:cs typeface="Enriqueta"/>
                <a:sym typeface="Enriqueta"/>
              </a:endParaRPr>
            </a:p>
          </p:txBody>
        </p:sp>
        <p:sp>
          <p:nvSpPr>
            <p:cNvPr id="119" name="Google Shape;119;p2"/>
            <p:cNvSpPr txBox="1"/>
            <p:nvPr/>
          </p:nvSpPr>
          <p:spPr>
            <a:xfrm>
              <a:off x="1265400" y="1367650"/>
              <a:ext cx="6613200" cy="3682652"/>
            </a:xfrm>
            <a:prstGeom prst="rect">
              <a:avLst/>
            </a:prstGeom>
            <a:noFill/>
            <a:ln>
              <a:noFill/>
            </a:ln>
          </p:spPr>
          <p:txBody>
            <a:bodyPr spcFirstLastPara="1" wrap="square" lIns="91425" tIns="91425" rIns="91425" bIns="91425" anchor="t" anchorCtr="0">
              <a:noAutofit/>
            </a:bodyPr>
            <a:lstStyle/>
            <a:p>
              <a:pPr marL="457200" marR="0" lvl="0" indent="-355600" algn="l" rtl="0">
                <a:lnSpc>
                  <a:spcPct val="200000"/>
                </a:lnSpc>
                <a:spcBef>
                  <a:spcPts val="0"/>
                </a:spcBef>
                <a:spcAft>
                  <a:spcPts val="0"/>
                </a:spcAft>
                <a:buClr>
                  <a:srgbClr val="000000"/>
                </a:buClr>
                <a:buSzPts val="2000"/>
                <a:buFont typeface="Arial"/>
                <a:buAutoNum type="arabicPeriod"/>
              </a:pPr>
              <a:r>
                <a:rPr lang="en-US" sz="2000" b="0" i="0" u="none" strike="noStrike" cap="none" dirty="0">
                  <a:solidFill>
                    <a:srgbClr val="000000"/>
                  </a:solidFill>
                  <a:latin typeface="Enriqueta"/>
                  <a:ea typeface="Enriqueta"/>
                  <a:cs typeface="Enriqueta"/>
                  <a:sym typeface="Enriqueta"/>
                </a:rPr>
                <a:t>Introduction to Start Small Think Big</a:t>
              </a:r>
            </a:p>
            <a:p>
              <a:pPr marL="457200" marR="0" lvl="0" indent="-355600" algn="l" rtl="0">
                <a:lnSpc>
                  <a:spcPct val="200000"/>
                </a:lnSpc>
                <a:spcBef>
                  <a:spcPts val="0"/>
                </a:spcBef>
                <a:spcAft>
                  <a:spcPts val="0"/>
                </a:spcAft>
                <a:buClr>
                  <a:srgbClr val="000000"/>
                </a:buClr>
                <a:buSzPts val="2000"/>
                <a:buFont typeface="Arial"/>
                <a:buAutoNum type="arabicPeriod"/>
              </a:pPr>
              <a:r>
                <a:rPr lang="en-US" sz="2000" dirty="0">
                  <a:latin typeface="Enriqueta"/>
                  <a:ea typeface="Enriqueta"/>
                  <a:cs typeface="Enriqueta"/>
                  <a:sym typeface="Enriqueta"/>
                </a:rPr>
                <a:t>Business Legal Structures</a:t>
              </a:r>
            </a:p>
            <a:p>
              <a:pPr marL="457200" marR="0" lvl="0" indent="-355600" algn="l" rtl="0">
                <a:lnSpc>
                  <a:spcPct val="200000"/>
                </a:lnSpc>
                <a:spcBef>
                  <a:spcPts val="0"/>
                </a:spcBef>
                <a:spcAft>
                  <a:spcPts val="0"/>
                </a:spcAft>
                <a:buClr>
                  <a:srgbClr val="000000"/>
                </a:buClr>
                <a:buSzPts val="2000"/>
                <a:buFont typeface="Arial"/>
                <a:buAutoNum type="arabicPeriod"/>
              </a:pPr>
              <a:r>
                <a:rPr lang="en-US" sz="2000" b="0" i="0" u="none" strike="noStrike" cap="none" dirty="0">
                  <a:solidFill>
                    <a:srgbClr val="000000"/>
                  </a:solidFill>
                  <a:latin typeface="Enriqueta"/>
                  <a:ea typeface="Enriqueta"/>
                  <a:cs typeface="Enriqueta"/>
                  <a:sym typeface="Enriqueta"/>
                </a:rPr>
                <a:t>Intro to Cooperatives</a:t>
              </a:r>
            </a:p>
            <a:p>
              <a:pPr marL="457200" marR="0" lvl="0" indent="-355600" algn="l" rtl="0">
                <a:lnSpc>
                  <a:spcPct val="200000"/>
                </a:lnSpc>
                <a:spcBef>
                  <a:spcPts val="0"/>
                </a:spcBef>
                <a:spcAft>
                  <a:spcPts val="0"/>
                </a:spcAft>
                <a:buClr>
                  <a:srgbClr val="000000"/>
                </a:buClr>
                <a:buSzPts val="2000"/>
                <a:buFont typeface="Arial"/>
                <a:buAutoNum type="arabicPeriod"/>
              </a:pPr>
              <a:r>
                <a:rPr lang="en-US" sz="2000" dirty="0">
                  <a:latin typeface="Enriqueta"/>
                  <a:ea typeface="Enriqueta"/>
                  <a:cs typeface="Enriqueta"/>
                  <a:sym typeface="Enriqueta"/>
                </a:rPr>
                <a:t>Worker Cooperatives</a:t>
              </a:r>
            </a:p>
            <a:p>
              <a:pPr marL="101600" marR="0" lvl="0" algn="l" rtl="0">
                <a:lnSpc>
                  <a:spcPct val="200000"/>
                </a:lnSpc>
                <a:spcBef>
                  <a:spcPts val="0"/>
                </a:spcBef>
                <a:spcAft>
                  <a:spcPts val="0"/>
                </a:spcAft>
                <a:buClr>
                  <a:srgbClr val="000000"/>
                </a:buClr>
                <a:buSzPts val="2000"/>
              </a:pPr>
              <a:endParaRPr sz="2000" b="0" i="0" u="none" strike="noStrike" cap="none" dirty="0">
                <a:solidFill>
                  <a:srgbClr val="000000"/>
                </a:solidFill>
                <a:latin typeface="Enriqueta"/>
                <a:ea typeface="Enriqueta"/>
                <a:cs typeface="Enriqueta"/>
                <a:sym typeface="Enriqueta"/>
              </a:endParaRPr>
            </a:p>
            <a:p>
              <a:pPr marL="342900" marR="0" lvl="0" indent="-203200" algn="l" rtl="0">
                <a:lnSpc>
                  <a:spcPct val="80000"/>
                </a:lnSpc>
                <a:spcBef>
                  <a:spcPts val="2000"/>
                </a:spcBef>
                <a:spcAft>
                  <a:spcPts val="0"/>
                </a:spcAft>
                <a:buClr>
                  <a:srgbClr val="404040"/>
                </a:buClr>
                <a:buSzPts val="2200"/>
                <a:buFont typeface="Arial"/>
                <a:buNone/>
              </a:pPr>
              <a:endParaRPr sz="2000" b="0" i="0" u="none" strike="noStrike" cap="none" dirty="0">
                <a:solidFill>
                  <a:srgbClr val="000000"/>
                </a:solidFill>
                <a:latin typeface="Enriqueta"/>
                <a:ea typeface="Enriqueta"/>
                <a:cs typeface="Enriqueta"/>
                <a:sym typeface="Enriqueta"/>
              </a:endParaRPr>
            </a:p>
            <a:p>
              <a:pPr marL="0" marR="0" lvl="0" indent="0" algn="l" rtl="0">
                <a:lnSpc>
                  <a:spcPct val="100000"/>
                </a:lnSpc>
                <a:spcBef>
                  <a:spcPts val="0"/>
                </a:spcBef>
                <a:spcAft>
                  <a:spcPts val="0"/>
                </a:spcAft>
                <a:buClr>
                  <a:srgbClr val="000000"/>
                </a:buClr>
                <a:buSzPts val="1100"/>
                <a:buFont typeface="Arial"/>
                <a:buNone/>
              </a:pPr>
              <a:endParaRPr sz="2000" b="0" i="0" u="none" strike="noStrike" cap="none" dirty="0">
                <a:solidFill>
                  <a:srgbClr val="000000"/>
                </a:solidFill>
                <a:latin typeface="Enriqueta"/>
                <a:ea typeface="Enriqueta"/>
                <a:cs typeface="Enriqueta"/>
                <a:sym typeface="Enriqueta"/>
              </a:endParaRPr>
            </a:p>
          </p:txBody>
        </p:sp>
      </p:grpSp>
      <p:sp>
        <p:nvSpPr>
          <p:cNvPr id="120" name="Google Shape;120;p2"/>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
        <p:nvSpPr>
          <p:cNvPr id="121" name="Google Shape;121;p2"/>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a:t>
            </a:fld>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18"/>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20</a:t>
            </a:fld>
            <a:endParaRPr sz="1300" b="0" i="0" u="none" strike="noStrike" cap="none">
              <a:solidFill>
                <a:schemeClr val="dk1"/>
              </a:solidFill>
              <a:latin typeface="Arial"/>
              <a:ea typeface="Arial"/>
              <a:cs typeface="Arial"/>
              <a:sym typeface="Arial"/>
            </a:endParaRPr>
          </a:p>
        </p:txBody>
      </p:sp>
      <p:sp>
        <p:nvSpPr>
          <p:cNvPr id="287" name="Google Shape;287;p18"/>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02D2E4F5-D56B-4CE4-B75B-9C4816F7F682}"/>
              </a:ext>
            </a:extLst>
          </p:cNvPr>
          <p:cNvGrpSpPr/>
          <p:nvPr/>
        </p:nvGrpSpPr>
        <p:grpSpPr>
          <a:xfrm>
            <a:off x="1061400" y="743453"/>
            <a:ext cx="7021200" cy="4580318"/>
            <a:chOff x="911825" y="743453"/>
            <a:chExt cx="7021200" cy="4580318"/>
          </a:xfrm>
        </p:grpSpPr>
        <p:sp>
          <p:nvSpPr>
            <p:cNvPr id="7" name="Google Shape;218;p12">
              <a:extLst>
                <a:ext uri="{FF2B5EF4-FFF2-40B4-BE49-F238E27FC236}">
                  <a16:creationId xmlns:a16="http://schemas.microsoft.com/office/drawing/2014/main" id="{C4DC4DD8-3FC3-4912-9A10-820E36DF4AEB}"/>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dirty="0">
                  <a:solidFill>
                    <a:srgbClr val="008DB1"/>
                  </a:solidFill>
                  <a:latin typeface="Enriqueta"/>
                  <a:ea typeface="Enriqueta"/>
                  <a:cs typeface="Enriqueta"/>
                  <a:sym typeface="Enriqueta"/>
                </a:rPr>
                <a:t>Types of Cooperatives</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B681500D-E52B-4174-A22A-6B1DD1F27681}"/>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Consumer-Owned Cooperative </a:t>
              </a:r>
            </a:p>
            <a:p>
              <a:pPr marL="0" marR="0" lvl="0" indent="0" algn="l" rtl="0">
                <a:lnSpc>
                  <a:spcPct val="80000"/>
                </a:lnSpc>
                <a:spcBef>
                  <a:spcPts val="200"/>
                </a:spcBef>
                <a:spcAft>
                  <a:spcPts val="0"/>
                </a:spcAft>
                <a:buClr>
                  <a:schemeClr val="dk1"/>
                </a:buClr>
                <a:buSzPts val="1100"/>
                <a:buFont typeface="Arial"/>
                <a:buNone/>
              </a:pPr>
              <a:endParaRPr lang="en-US" sz="1650" b="1" dirty="0">
                <a:solidFill>
                  <a:srgbClr val="E39717"/>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Consumers combine their buying power (usually buying wholesale)</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Ex. </a:t>
              </a:r>
              <a:r>
                <a:rPr lang="en-US" sz="1650" dirty="0">
                  <a:solidFill>
                    <a:schemeClr val="dk1"/>
                  </a:solidFill>
                  <a:latin typeface="Enriqueta"/>
                  <a:ea typeface="Enriqueta"/>
                  <a:cs typeface="Enriqueta"/>
                  <a:sym typeface="Enriqueta"/>
                </a:rPr>
                <a:t>Food or grocery co-ops; childcare co-ops</a:t>
              </a:r>
              <a:endParaRPr lang="en-US" sz="165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endParaRPr lang="en-US" sz="1650"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Producer-Owned Cooperative </a:t>
              </a:r>
            </a:p>
            <a:p>
              <a:pPr marL="0" marR="0" lvl="0" indent="0" algn="l" rtl="0">
                <a:lnSpc>
                  <a:spcPct val="80000"/>
                </a:lnSpc>
                <a:spcBef>
                  <a:spcPts val="200"/>
                </a:spcBef>
                <a:spcAft>
                  <a:spcPts val="0"/>
                </a:spcAft>
                <a:buClr>
                  <a:schemeClr val="dk1"/>
                </a:buClr>
                <a:buSzPts val="1100"/>
                <a:buFont typeface="Arial"/>
                <a:buNone/>
              </a:pPr>
              <a:endParaRPr lang="en-US" sz="1650" b="1" dirty="0">
                <a:solidFill>
                  <a:srgbClr val="E39717"/>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Producers process and market their goods together; taking advantage of greater economies of scale</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Ex. Farmer c0-ops</a:t>
              </a:r>
            </a:p>
            <a:p>
              <a:pPr marR="0" lvl="0" algn="l" rtl="0">
                <a:lnSpc>
                  <a:spcPct val="80000"/>
                </a:lnSpc>
                <a:spcBef>
                  <a:spcPts val="200"/>
                </a:spcBef>
                <a:spcAft>
                  <a:spcPts val="0"/>
                </a:spcAft>
                <a:buClr>
                  <a:schemeClr val="dk1"/>
                </a:buClr>
                <a:buSzPts val="1100"/>
              </a:pPr>
              <a:endParaRPr lang="en-US" sz="165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Worker-Owned Cooperative </a:t>
              </a:r>
            </a:p>
            <a:p>
              <a:pPr marL="0" marR="0" lvl="0" indent="0" algn="l" rtl="0">
                <a:lnSpc>
                  <a:spcPct val="80000"/>
                </a:lnSpc>
                <a:spcBef>
                  <a:spcPts val="200"/>
                </a:spcBef>
                <a:spcAft>
                  <a:spcPts val="0"/>
                </a:spcAft>
                <a:buClr>
                  <a:schemeClr val="dk1"/>
                </a:buClr>
                <a:buSzPts val="1100"/>
                <a:buFont typeface="Arial"/>
                <a:buNone/>
              </a:pPr>
              <a:endParaRPr lang="en-US" sz="1650" b="1" dirty="0">
                <a:solidFill>
                  <a:srgbClr val="E39717"/>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Workers invest in and work </a:t>
              </a:r>
              <a:r>
                <a:rPr lang="en-US" sz="1650" dirty="0">
                  <a:solidFill>
                    <a:schemeClr val="dk1"/>
                  </a:solidFill>
                  <a:latin typeface="Enriqueta"/>
                  <a:ea typeface="Enriqueta"/>
                  <a:cs typeface="Enriqueta"/>
                  <a:sym typeface="Enriqueta"/>
                </a:rPr>
                <a:t>for the cooperative; they have a vested interest in the business’s success and have more control over their workplace</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Ex. Restaurant co-ops; manufacturing or distributing co-ops</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endParaRPr lang="en-US" sz="165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endParaRPr lang="en-US" sz="1650" i="0" u="none" strike="noStrike" cap="none" dirty="0">
                <a:solidFill>
                  <a:schemeClr val="dk1"/>
                </a:solidFill>
                <a:latin typeface="Enriqueta"/>
                <a:ea typeface="Enriqueta"/>
                <a:cs typeface="Enriqueta"/>
                <a:sym typeface="Enriqueta"/>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2"/>
          <p:cNvPicPr preferRelativeResize="0"/>
          <p:nvPr/>
        </p:nvPicPr>
        <p:blipFill rotWithShape="1">
          <a:blip r:embed="rId3">
            <a:alphaModFix/>
          </a:blip>
          <a:srcRect/>
          <a:stretch/>
        </p:blipFill>
        <p:spPr>
          <a:xfrm>
            <a:off x="463036" y="342900"/>
            <a:ext cx="8223764" cy="5177790"/>
          </a:xfrm>
          <a:prstGeom prst="rect">
            <a:avLst/>
          </a:prstGeom>
          <a:noFill/>
          <a:ln>
            <a:noFill/>
          </a:ln>
        </p:spPr>
      </p:pic>
      <p:sp>
        <p:nvSpPr>
          <p:cNvPr id="350" name="Google Shape;350;p22"/>
          <p:cNvSpPr/>
          <p:nvPr/>
        </p:nvSpPr>
        <p:spPr>
          <a:xfrm>
            <a:off x="457199" y="342024"/>
            <a:ext cx="8229601" cy="6172200"/>
          </a:xfrm>
          <a:prstGeom prst="rect">
            <a:avLst/>
          </a:prstGeom>
          <a:solidFill>
            <a:srgbClr val="008DB1">
              <a:alpha val="8313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FFFFFF"/>
              </a:solidFill>
              <a:latin typeface="Calibri"/>
              <a:ea typeface="Calibri"/>
              <a:cs typeface="Calibri"/>
              <a:sym typeface="Calibri"/>
            </a:endParaRPr>
          </a:p>
        </p:txBody>
      </p:sp>
      <p:sp>
        <p:nvSpPr>
          <p:cNvPr id="351" name="Google Shape;351;p22"/>
          <p:cNvSpPr txBox="1"/>
          <p:nvPr/>
        </p:nvSpPr>
        <p:spPr>
          <a:xfrm>
            <a:off x="1178100" y="2775300"/>
            <a:ext cx="6787800" cy="130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40" b="1" i="0" u="none" strike="noStrike" cap="none" dirty="0">
                <a:solidFill>
                  <a:srgbClr val="FFFFFF"/>
                </a:solidFill>
                <a:latin typeface="Enriqueta"/>
                <a:ea typeface="Enriqueta"/>
                <a:cs typeface="Enriqueta"/>
                <a:sym typeface="Enriqueta"/>
              </a:rPr>
              <a:t>4. </a:t>
            </a:r>
            <a:r>
              <a:rPr lang="en-US" sz="3240" b="1" dirty="0">
                <a:solidFill>
                  <a:srgbClr val="FFFFFF"/>
                </a:solidFill>
                <a:latin typeface="Enriqueta"/>
                <a:ea typeface="Enriqueta"/>
                <a:cs typeface="Enriqueta"/>
                <a:sym typeface="Enriqueta"/>
              </a:rPr>
              <a:t>Worker Cooperatives</a:t>
            </a:r>
            <a:endParaRPr dirty="0"/>
          </a:p>
          <a:p>
            <a:pPr marL="0" marR="0" lvl="0" indent="0" algn="ctr" rtl="0">
              <a:lnSpc>
                <a:spcPct val="100000"/>
              </a:lnSpc>
              <a:spcBef>
                <a:spcPts val="0"/>
              </a:spcBef>
              <a:spcAft>
                <a:spcPts val="0"/>
              </a:spcAft>
              <a:buClr>
                <a:srgbClr val="000000"/>
              </a:buClr>
              <a:buSzPts val="3240"/>
              <a:buFont typeface="Arial"/>
              <a:buNone/>
            </a:pPr>
            <a:endParaRPr sz="1400" b="0" i="0" u="none" strike="noStrike" cap="none" dirty="0">
              <a:solidFill>
                <a:srgbClr val="000000"/>
              </a:solidFill>
              <a:latin typeface="Enriqueta"/>
              <a:ea typeface="Enriqueta"/>
              <a:cs typeface="Enriqueta"/>
              <a:sym typeface="Enriqueta"/>
            </a:endParaRPr>
          </a:p>
        </p:txBody>
      </p:sp>
      <p:sp>
        <p:nvSpPr>
          <p:cNvPr id="352" name="Google Shape;352;p22"/>
          <p:cNvSpPr txBox="1"/>
          <p:nvPr/>
        </p:nvSpPr>
        <p:spPr>
          <a:xfrm>
            <a:off x="8339700" y="6145825"/>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
        <p:nvSpPr>
          <p:cNvPr id="353" name="Google Shape;353;p22"/>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21</a:t>
            </a:fld>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17"/>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22</a:t>
            </a:fld>
            <a:endParaRPr sz="1300" b="0" i="0" u="none" strike="noStrike" cap="none">
              <a:solidFill>
                <a:schemeClr val="dk1"/>
              </a:solidFill>
              <a:latin typeface="Arial"/>
              <a:ea typeface="Arial"/>
              <a:cs typeface="Arial"/>
              <a:sym typeface="Arial"/>
            </a:endParaRPr>
          </a:p>
        </p:txBody>
      </p:sp>
      <p:sp>
        <p:nvSpPr>
          <p:cNvPr id="270" name="Google Shape;270;p17"/>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6D65554E-F5DD-4709-9333-8ED8B97259D9}"/>
              </a:ext>
            </a:extLst>
          </p:cNvPr>
          <p:cNvGrpSpPr/>
          <p:nvPr/>
        </p:nvGrpSpPr>
        <p:grpSpPr>
          <a:xfrm>
            <a:off x="1076390" y="743453"/>
            <a:ext cx="7021200" cy="4580318"/>
            <a:chOff x="926815" y="743453"/>
            <a:chExt cx="7021200" cy="4580318"/>
          </a:xfrm>
        </p:grpSpPr>
        <p:sp>
          <p:nvSpPr>
            <p:cNvPr id="7" name="Google Shape;218;p12">
              <a:extLst>
                <a:ext uri="{FF2B5EF4-FFF2-40B4-BE49-F238E27FC236}">
                  <a16:creationId xmlns:a16="http://schemas.microsoft.com/office/drawing/2014/main" id="{86C54C07-0EB6-433F-B7CC-41C18A7520C7}"/>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What is a Worker Cooperative?</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B0F318A7-CCD9-4F5B-93B8-068BD062D460}"/>
                </a:ext>
              </a:extLst>
            </p:cNvPr>
            <p:cNvSpPr txBox="1"/>
            <p:nvPr/>
          </p:nvSpPr>
          <p:spPr>
            <a:xfrm>
              <a:off x="92681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200"/>
                </a:spcBef>
                <a:spcAft>
                  <a:spcPts val="0"/>
                </a:spcAft>
                <a:buClr>
                  <a:schemeClr val="dk1"/>
                </a:buClr>
                <a:buSzPts val="1100"/>
                <a:buFont typeface="Arial"/>
                <a:buNone/>
              </a:pPr>
              <a:r>
                <a:rPr lang="en-US" sz="1650" b="1" dirty="0">
                  <a:solidFill>
                    <a:srgbClr val="E39717"/>
                  </a:solidFill>
                  <a:latin typeface="Enriqueta"/>
                  <a:ea typeface="Enriqueta"/>
                  <a:cs typeface="Enriqueta"/>
                  <a:sym typeface="Enriqueta"/>
                </a:rPr>
                <a:t>Legal definition:</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In California, cooperatives are defined by the California Worker Cooperative Act (AB 816), under </a:t>
              </a:r>
              <a:r>
                <a:rPr lang="en-US" sz="1650" b="1" dirty="0">
                  <a:solidFill>
                    <a:schemeClr val="dk1"/>
                  </a:solidFill>
                  <a:latin typeface="Enriqueta"/>
                  <a:ea typeface="Enriqueta"/>
                  <a:cs typeface="Enriqueta"/>
                  <a:sym typeface="Enriqueta"/>
                </a:rPr>
                <a:t>Cooperative Corporation Law</a:t>
              </a:r>
              <a:r>
                <a:rPr lang="en-US" sz="1650" dirty="0">
                  <a:solidFill>
                    <a:schemeClr val="dk1"/>
                  </a:solidFill>
                  <a:latin typeface="Enriqueta"/>
                  <a:ea typeface="Enriqueta"/>
                  <a:cs typeface="Enriqueta"/>
                  <a:sym typeface="Enriqueta"/>
                </a:rPr>
                <a:t>.</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A cooperative is a type of corporation. This means cooperative are also </a:t>
              </a:r>
              <a:r>
                <a:rPr lang="en-US" sz="1650" b="1" dirty="0">
                  <a:solidFill>
                    <a:schemeClr val="dk1"/>
                  </a:solidFill>
                  <a:latin typeface="Enriqueta"/>
                  <a:ea typeface="Enriqueta"/>
                  <a:cs typeface="Enriqueta"/>
                  <a:sym typeface="Enriqueta"/>
                </a:rPr>
                <a:t>limited liability </a:t>
              </a:r>
              <a:r>
                <a:rPr lang="en-US" sz="1650" dirty="0">
                  <a:solidFill>
                    <a:schemeClr val="dk1"/>
                  </a:solidFill>
                  <a:latin typeface="Enriqueta"/>
                  <a:ea typeface="Enriqueta"/>
                  <a:cs typeface="Enriqueta"/>
                  <a:sym typeface="Enriqueta"/>
                </a:rPr>
                <a:t>entities.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The Act broadly defines worker cooperatives as “a corporation that includes a class of worker-members who are natural persons whose patronage consists of labor contributed to the corporation.”</a:t>
              </a:r>
            </a:p>
            <a:p>
              <a:pPr marL="342900" marR="0" lvl="0" indent="-342900" algn="l" rtl="0">
                <a:lnSpc>
                  <a:spcPct val="150000"/>
                </a:lnSpc>
                <a:spcBef>
                  <a:spcPts val="200"/>
                </a:spcBef>
                <a:spcAft>
                  <a:spcPts val="0"/>
                </a:spcAft>
                <a:buClr>
                  <a:schemeClr val="dk1"/>
                </a:buClr>
                <a:buSzPts val="1100"/>
                <a:buAutoNum type="arabicPeriod"/>
              </a:pPr>
              <a:endParaRPr lang="en-US" sz="1650" i="0" u="none" strike="noStrike" cap="none" dirty="0">
                <a:solidFill>
                  <a:schemeClr val="dk1"/>
                </a:solidFill>
                <a:latin typeface="Enriqueta"/>
                <a:ea typeface="Enriqueta"/>
                <a:cs typeface="Enriqueta"/>
                <a:sym typeface="Enriqueta"/>
              </a:endParaRPr>
            </a:p>
            <a:p>
              <a:pPr marL="342900" marR="0" lvl="0" indent="-342900" algn="l" rtl="0">
                <a:lnSpc>
                  <a:spcPct val="150000"/>
                </a:lnSpc>
                <a:spcBef>
                  <a:spcPts val="200"/>
                </a:spcBef>
                <a:spcAft>
                  <a:spcPts val="0"/>
                </a:spcAft>
                <a:buClr>
                  <a:schemeClr val="dk1"/>
                </a:buClr>
                <a:buSzPts val="1100"/>
                <a:buAutoNum type="arabicPeriod"/>
              </a:pPr>
              <a:endParaRPr lang="en-US" sz="1650" i="0" u="none" strike="noStrike" cap="none" dirty="0">
                <a:solidFill>
                  <a:schemeClr val="dk1"/>
                </a:solidFill>
                <a:latin typeface="Enriqueta"/>
                <a:ea typeface="Enriqueta"/>
                <a:cs typeface="Enriqueta"/>
                <a:sym typeface="Enriqueta"/>
              </a:endParaRPr>
            </a:p>
          </p:txBody>
        </p:sp>
      </p:grpSp>
    </p:spTree>
    <p:extLst>
      <p:ext uri="{BB962C8B-B14F-4D97-AF65-F5344CB8AC3E}">
        <p14:creationId xmlns:p14="http://schemas.microsoft.com/office/powerpoint/2010/main" val="1204398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17"/>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23</a:t>
            </a:fld>
            <a:endParaRPr sz="1300" b="0" i="0" u="none" strike="noStrike" cap="none">
              <a:solidFill>
                <a:schemeClr val="dk1"/>
              </a:solidFill>
              <a:latin typeface="Arial"/>
              <a:ea typeface="Arial"/>
              <a:cs typeface="Arial"/>
              <a:sym typeface="Arial"/>
            </a:endParaRPr>
          </a:p>
        </p:txBody>
      </p:sp>
      <p:sp>
        <p:nvSpPr>
          <p:cNvPr id="270" name="Google Shape;270;p17"/>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6D65554E-F5DD-4709-9333-8ED8B97259D9}"/>
              </a:ext>
            </a:extLst>
          </p:cNvPr>
          <p:cNvGrpSpPr/>
          <p:nvPr/>
        </p:nvGrpSpPr>
        <p:grpSpPr>
          <a:xfrm>
            <a:off x="1076390" y="743453"/>
            <a:ext cx="7021200" cy="4580318"/>
            <a:chOff x="926815" y="743453"/>
            <a:chExt cx="7021200" cy="4580318"/>
          </a:xfrm>
        </p:grpSpPr>
        <p:sp>
          <p:nvSpPr>
            <p:cNvPr id="7" name="Google Shape;218;p12">
              <a:extLst>
                <a:ext uri="{FF2B5EF4-FFF2-40B4-BE49-F238E27FC236}">
                  <a16:creationId xmlns:a16="http://schemas.microsoft.com/office/drawing/2014/main" id="{86C54C07-0EB6-433F-B7CC-41C18A7520C7}"/>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What is a Worker Cooperative?</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B0F318A7-CCD9-4F5B-93B8-068BD062D460}"/>
                </a:ext>
              </a:extLst>
            </p:cNvPr>
            <p:cNvSpPr txBox="1"/>
            <p:nvPr/>
          </p:nvSpPr>
          <p:spPr>
            <a:xfrm>
              <a:off x="92681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r>
                <a:rPr lang="en-US" sz="1650" b="1" dirty="0">
                  <a:solidFill>
                    <a:srgbClr val="E39717"/>
                  </a:solidFill>
                  <a:latin typeface="Enriqueta"/>
                  <a:ea typeface="Enriqueta"/>
                  <a:cs typeface="Enriqueta"/>
                  <a:sym typeface="Enriqueta"/>
                </a:rPr>
                <a:t>Remember that a worker co-op colloquially refers to both an entity type and a set of principles.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tx1"/>
                  </a:solidFill>
                  <a:latin typeface="Enriqueta"/>
                  <a:ea typeface="Enriqueta"/>
                  <a:cs typeface="Enriqueta"/>
                  <a:sym typeface="Enriqueta"/>
                </a:rPr>
                <a:t>We will be discussing worker cooperative entity types.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tx1"/>
                  </a:solidFill>
                  <a:latin typeface="Enriqueta"/>
                  <a:ea typeface="Enriqueta"/>
                  <a:cs typeface="Enriqueta"/>
                  <a:sym typeface="Enriqueta"/>
                </a:rPr>
                <a:t>If your business is in another entity structure, you can voluntarily incorporate cooperative principles into your business (ex. democratic ownership and control).</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tx1"/>
                  </a:solidFill>
                  <a:latin typeface="Enriqueta"/>
                  <a:ea typeface="Enriqueta"/>
                  <a:cs typeface="Enriqueta"/>
                  <a:sym typeface="Enriqueta"/>
                </a:rPr>
                <a:t>This is important because </a:t>
              </a:r>
              <a:r>
                <a:rPr lang="en-US" sz="1650" b="1" dirty="0">
                  <a:solidFill>
                    <a:schemeClr val="tx1"/>
                  </a:solidFill>
                  <a:latin typeface="Enriqueta"/>
                  <a:ea typeface="Enriqueta"/>
                  <a:cs typeface="Enriqueta"/>
                  <a:sym typeface="Enriqueta"/>
                </a:rPr>
                <a:t>your business structure dictates your corporate governance obligations </a:t>
              </a:r>
              <a:r>
                <a:rPr lang="en-US" sz="1650" dirty="0">
                  <a:solidFill>
                    <a:schemeClr val="tx1"/>
                  </a:solidFill>
                  <a:latin typeface="Enriqueta"/>
                  <a:ea typeface="Enriqueta"/>
                  <a:cs typeface="Enriqueta"/>
                  <a:sym typeface="Enriqueta"/>
                </a:rPr>
                <a:t>and implicates </a:t>
              </a:r>
              <a:r>
                <a:rPr lang="en-US" sz="1650" b="1" dirty="0">
                  <a:solidFill>
                    <a:schemeClr val="tx1"/>
                  </a:solidFill>
                  <a:latin typeface="Enriqueta"/>
                  <a:ea typeface="Enriqueta"/>
                  <a:cs typeface="Enriqueta"/>
                  <a:sym typeface="Enriqueta"/>
                </a:rPr>
                <a:t>your tax obligations</a:t>
              </a:r>
              <a:r>
                <a:rPr lang="en-US" sz="1650" dirty="0">
                  <a:solidFill>
                    <a:schemeClr val="tx1"/>
                  </a:solidFill>
                  <a:latin typeface="Enriqueta"/>
                  <a:ea typeface="Enriqueta"/>
                  <a:cs typeface="Enriqueta"/>
                  <a:sym typeface="Enriqueta"/>
                </a:rPr>
                <a:t>.</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tx1"/>
                  </a:solidFill>
                  <a:latin typeface="Enriqueta"/>
                  <a:ea typeface="Enriqueta"/>
                  <a:cs typeface="Enriqueta"/>
                  <a:sym typeface="Enriqueta"/>
                </a:rPr>
                <a:t>If you are </a:t>
              </a:r>
              <a:r>
                <a:rPr lang="en-US" sz="1650" b="1" u="sng" dirty="0">
                  <a:solidFill>
                    <a:schemeClr val="tx1"/>
                  </a:solidFill>
                  <a:latin typeface="Enriqueta"/>
                  <a:ea typeface="Enriqueta"/>
                  <a:cs typeface="Enriqueta"/>
                  <a:sym typeface="Enriqueta"/>
                </a:rPr>
                <a:t>NOT</a:t>
              </a:r>
              <a:r>
                <a:rPr lang="en-US" sz="1650" dirty="0">
                  <a:solidFill>
                    <a:schemeClr val="tx1"/>
                  </a:solidFill>
                  <a:latin typeface="Enriqueta"/>
                  <a:ea typeface="Enriqueta"/>
                  <a:cs typeface="Enriqueta"/>
                  <a:sym typeface="Enriqueta"/>
                </a:rPr>
                <a:t> a cooperative entity, you will </a:t>
              </a:r>
              <a:r>
                <a:rPr lang="en-US" sz="1650" b="1" u="sng" dirty="0">
                  <a:solidFill>
                    <a:schemeClr val="tx1"/>
                  </a:solidFill>
                  <a:latin typeface="Enriqueta"/>
                  <a:ea typeface="Enriqueta"/>
                  <a:cs typeface="Enriqueta"/>
                  <a:sym typeface="Enriqueta"/>
                </a:rPr>
                <a:t>NOT</a:t>
              </a:r>
              <a:r>
                <a:rPr lang="en-US" sz="1650" dirty="0">
                  <a:solidFill>
                    <a:schemeClr val="tx1"/>
                  </a:solidFill>
                  <a:latin typeface="Enriqueta"/>
                  <a:ea typeface="Enriqueta"/>
                  <a:cs typeface="Enriqueta"/>
                  <a:sym typeface="Enriqueta"/>
                </a:rPr>
                <a:t> be able to call yourself a cooperative under California law.</a:t>
              </a:r>
            </a:p>
            <a:p>
              <a:pPr marL="342900" marR="0" lvl="0" indent="-342900" algn="l" rtl="0">
                <a:lnSpc>
                  <a:spcPct val="80000"/>
                </a:lnSpc>
                <a:spcBef>
                  <a:spcPts val="200"/>
                </a:spcBef>
                <a:spcAft>
                  <a:spcPts val="0"/>
                </a:spcAft>
                <a:buClr>
                  <a:schemeClr val="dk1"/>
                </a:buClr>
                <a:buSzPts val="1100"/>
                <a:buAutoNum type="arabicPeriod"/>
              </a:pPr>
              <a:endParaRPr lang="en-US" sz="1650" dirty="0">
                <a:solidFill>
                  <a:schemeClr val="dk1"/>
                </a:solidFill>
                <a:latin typeface="Enriqueta"/>
                <a:ea typeface="Enriqueta"/>
                <a:cs typeface="Enriqueta"/>
                <a:sym typeface="Enriqueta"/>
              </a:endParaRPr>
            </a:p>
            <a:p>
              <a:pPr marL="342900" marR="0" lvl="0" indent="-342900" algn="l" rtl="0">
                <a:lnSpc>
                  <a:spcPct val="80000"/>
                </a:lnSpc>
                <a:spcBef>
                  <a:spcPts val="200"/>
                </a:spcBef>
                <a:spcAft>
                  <a:spcPts val="0"/>
                </a:spcAft>
                <a:buClr>
                  <a:schemeClr val="dk1"/>
                </a:buClr>
                <a:buSzPts val="1100"/>
                <a:buAutoNum type="arabicPeriod"/>
              </a:pPr>
              <a:endParaRPr lang="en-US" sz="1650" i="0" u="none" strike="noStrike" cap="none" dirty="0">
                <a:solidFill>
                  <a:schemeClr val="dk1"/>
                </a:solidFill>
                <a:latin typeface="Enriqueta"/>
                <a:ea typeface="Enriqueta"/>
                <a:cs typeface="Enriqueta"/>
                <a:sym typeface="Enriqueta"/>
              </a:endParaRPr>
            </a:p>
            <a:p>
              <a:pPr marL="342900" marR="0" lvl="0" indent="-342900" algn="l" rtl="0">
                <a:lnSpc>
                  <a:spcPct val="80000"/>
                </a:lnSpc>
                <a:spcBef>
                  <a:spcPts val="200"/>
                </a:spcBef>
                <a:spcAft>
                  <a:spcPts val="0"/>
                </a:spcAft>
                <a:buClr>
                  <a:schemeClr val="dk1"/>
                </a:buClr>
                <a:buSzPts val="1100"/>
                <a:buAutoNum type="arabicPeriod"/>
              </a:pPr>
              <a:endParaRPr lang="en-US" sz="1650" i="0" u="none" strike="noStrike" cap="none" dirty="0">
                <a:solidFill>
                  <a:schemeClr val="dk1"/>
                </a:solidFill>
                <a:latin typeface="Enriqueta"/>
                <a:ea typeface="Enriqueta"/>
                <a:cs typeface="Enriqueta"/>
                <a:sym typeface="Enriqueta"/>
              </a:endParaRPr>
            </a:p>
          </p:txBody>
        </p:sp>
      </p:grpSp>
    </p:spTree>
    <p:extLst>
      <p:ext uri="{BB962C8B-B14F-4D97-AF65-F5344CB8AC3E}">
        <p14:creationId xmlns:p14="http://schemas.microsoft.com/office/powerpoint/2010/main" val="1501063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17"/>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24</a:t>
            </a:fld>
            <a:endParaRPr sz="1300" b="0" i="0" u="none" strike="noStrike" cap="none">
              <a:solidFill>
                <a:schemeClr val="dk1"/>
              </a:solidFill>
              <a:latin typeface="Arial"/>
              <a:ea typeface="Arial"/>
              <a:cs typeface="Arial"/>
              <a:sym typeface="Arial"/>
            </a:endParaRPr>
          </a:p>
        </p:txBody>
      </p:sp>
      <p:sp>
        <p:nvSpPr>
          <p:cNvPr id="270" name="Google Shape;270;p17"/>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6D65554E-F5DD-4709-9333-8ED8B97259D9}"/>
              </a:ext>
            </a:extLst>
          </p:cNvPr>
          <p:cNvGrpSpPr/>
          <p:nvPr/>
        </p:nvGrpSpPr>
        <p:grpSpPr>
          <a:xfrm>
            <a:off x="1076390" y="743453"/>
            <a:ext cx="7021200" cy="4580318"/>
            <a:chOff x="926815" y="743453"/>
            <a:chExt cx="7021200" cy="4580318"/>
          </a:xfrm>
        </p:grpSpPr>
        <p:sp>
          <p:nvSpPr>
            <p:cNvPr id="7" name="Google Shape;218;p12">
              <a:extLst>
                <a:ext uri="{FF2B5EF4-FFF2-40B4-BE49-F238E27FC236}">
                  <a16:creationId xmlns:a16="http://schemas.microsoft.com/office/drawing/2014/main" id="{86C54C07-0EB6-433F-B7CC-41C18A7520C7}"/>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What is a Worker Cooperative?</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B0F318A7-CCD9-4F5B-93B8-068BD062D460}"/>
                </a:ext>
              </a:extLst>
            </p:cNvPr>
            <p:cNvSpPr txBox="1"/>
            <p:nvPr/>
          </p:nvSpPr>
          <p:spPr>
            <a:xfrm>
              <a:off x="92681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200"/>
                </a:spcBef>
                <a:spcAft>
                  <a:spcPts val="0"/>
                </a:spcAft>
                <a:buClr>
                  <a:schemeClr val="dk1"/>
                </a:buClr>
                <a:buSzPts val="1100"/>
                <a:buFont typeface="Arial"/>
                <a:buNone/>
              </a:pPr>
              <a:r>
                <a:rPr lang="en-US" sz="1650" b="1" dirty="0">
                  <a:solidFill>
                    <a:srgbClr val="E39717"/>
                  </a:solidFill>
                  <a:latin typeface="Enriqueta"/>
                  <a:ea typeface="Enriqueta"/>
                  <a:cs typeface="Enriqueta"/>
                  <a:sym typeface="Enriqueta"/>
                </a:rPr>
                <a:t>To incorporate under the Act, articles of incorporation must include the following statement: </a:t>
              </a:r>
            </a:p>
            <a:p>
              <a:pPr marL="0" marR="0" lvl="0" indent="0" algn="l" rtl="0">
                <a:lnSpc>
                  <a:spcPct val="150000"/>
                </a:lnSpc>
                <a:spcBef>
                  <a:spcPts val="200"/>
                </a:spcBef>
                <a:spcAft>
                  <a:spcPts val="0"/>
                </a:spcAft>
                <a:buClr>
                  <a:schemeClr val="dk1"/>
                </a:buClr>
                <a:buSzPts val="1100"/>
                <a:buFont typeface="Arial"/>
                <a:buNone/>
              </a:pPr>
              <a:endParaRPr lang="en-US" sz="1650" b="1" dirty="0">
                <a:solidFill>
                  <a:srgbClr val="E39717"/>
                </a:solidFill>
                <a:latin typeface="Enriqueta"/>
                <a:ea typeface="Enriqueta"/>
                <a:cs typeface="Enriqueta"/>
                <a:sym typeface="Enriqueta"/>
              </a:endParaRPr>
            </a:p>
            <a:p>
              <a:pPr marR="0" lvl="0" algn="l" rtl="0">
                <a:lnSpc>
                  <a:spcPct val="150000"/>
                </a:lnSpc>
                <a:spcBef>
                  <a:spcPts val="200"/>
                </a:spcBef>
                <a:spcAft>
                  <a:spcPts val="0"/>
                </a:spcAft>
                <a:buClr>
                  <a:schemeClr val="dk1"/>
                </a:buClr>
                <a:buSzPts val="1100"/>
              </a:pPr>
              <a:r>
                <a:rPr lang="en-US" sz="1650" dirty="0">
                  <a:solidFill>
                    <a:schemeClr val="dk1"/>
                  </a:solidFill>
                  <a:latin typeface="Enriqueta"/>
                  <a:ea typeface="Enriqueta"/>
                  <a:cs typeface="Enriqueta"/>
                  <a:sym typeface="Enriqueta"/>
                </a:rPr>
                <a:t>“</a:t>
              </a:r>
              <a:r>
                <a:rPr lang="en-US" sz="1650" b="1" dirty="0">
                  <a:solidFill>
                    <a:schemeClr val="dk1"/>
                  </a:solidFill>
                  <a:latin typeface="Enriqueta"/>
                  <a:ea typeface="Enriqueta"/>
                  <a:cs typeface="Enriqueta"/>
                  <a:sym typeface="Enriqueta"/>
                </a:rPr>
                <a:t>This corporation is a cooperative corporation organized under the Cooperative Corporation Law</a:t>
              </a:r>
              <a:r>
                <a:rPr lang="en-US" sz="1650" dirty="0">
                  <a:solidFill>
                    <a:schemeClr val="dk1"/>
                  </a:solidFill>
                  <a:latin typeface="Enriqueta"/>
                  <a:ea typeface="Enriqueta"/>
                  <a:cs typeface="Enriqueta"/>
                  <a:sym typeface="Enriqueta"/>
                </a:rPr>
                <a:t>. The purpose of this corporation is to engage in any lawful act or activity for which a corporation may be organized under the law.” [May include further description of co-op’s purpose.]</a:t>
              </a:r>
            </a:p>
            <a:p>
              <a:pPr marL="342900" marR="0" lvl="0" indent="-342900" algn="l" rtl="0">
                <a:lnSpc>
                  <a:spcPct val="150000"/>
                </a:lnSpc>
                <a:spcBef>
                  <a:spcPts val="200"/>
                </a:spcBef>
                <a:spcAft>
                  <a:spcPts val="0"/>
                </a:spcAft>
                <a:buClr>
                  <a:schemeClr val="dk1"/>
                </a:buClr>
                <a:buSzPts val="1100"/>
                <a:buAutoNum type="arabicPeriod"/>
              </a:pPr>
              <a:endParaRPr lang="en-US" sz="1650" i="0" u="none" strike="noStrike" cap="none" dirty="0">
                <a:solidFill>
                  <a:schemeClr val="dk1"/>
                </a:solidFill>
                <a:latin typeface="Enriqueta"/>
                <a:ea typeface="Enriqueta"/>
                <a:cs typeface="Enriqueta"/>
                <a:sym typeface="Enriqueta"/>
              </a:endParaRPr>
            </a:p>
            <a:p>
              <a:pPr marL="342900" marR="0" lvl="0" indent="-342900" algn="l" rtl="0">
                <a:lnSpc>
                  <a:spcPct val="150000"/>
                </a:lnSpc>
                <a:spcBef>
                  <a:spcPts val="200"/>
                </a:spcBef>
                <a:spcAft>
                  <a:spcPts val="0"/>
                </a:spcAft>
                <a:buClr>
                  <a:schemeClr val="dk1"/>
                </a:buClr>
                <a:buSzPts val="1100"/>
                <a:buAutoNum type="arabicPeriod"/>
              </a:pPr>
              <a:endParaRPr lang="en-US" sz="1650" i="0" u="none" strike="noStrike" cap="none" dirty="0">
                <a:solidFill>
                  <a:schemeClr val="dk1"/>
                </a:solidFill>
                <a:latin typeface="Enriqueta"/>
                <a:ea typeface="Enriqueta"/>
                <a:cs typeface="Enriqueta"/>
                <a:sym typeface="Enriqueta"/>
              </a:endParaRPr>
            </a:p>
          </p:txBody>
        </p:sp>
      </p:grpSp>
    </p:spTree>
    <p:extLst>
      <p:ext uri="{BB962C8B-B14F-4D97-AF65-F5344CB8AC3E}">
        <p14:creationId xmlns:p14="http://schemas.microsoft.com/office/powerpoint/2010/main" val="396105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g951fe07a3b_1_6"/>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25</a:t>
            </a:fld>
            <a:endParaRPr sz="1300" b="0" i="0" u="none" strike="noStrike" cap="none">
              <a:solidFill>
                <a:schemeClr val="dk1"/>
              </a:solidFill>
              <a:latin typeface="Arial"/>
              <a:ea typeface="Arial"/>
              <a:cs typeface="Arial"/>
              <a:sym typeface="Arial"/>
            </a:endParaRPr>
          </a:p>
        </p:txBody>
      </p:sp>
      <p:sp>
        <p:nvSpPr>
          <p:cNvPr id="297" name="Google Shape;297;g951fe07a3b_1_6"/>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36784EAA-F9CC-46FB-855D-8AEBFEB9C042}"/>
              </a:ext>
            </a:extLst>
          </p:cNvPr>
          <p:cNvGrpSpPr/>
          <p:nvPr/>
        </p:nvGrpSpPr>
        <p:grpSpPr>
          <a:xfrm>
            <a:off x="1061400" y="743453"/>
            <a:ext cx="7021200" cy="4356031"/>
            <a:chOff x="911825" y="743453"/>
            <a:chExt cx="7021200" cy="4356031"/>
          </a:xfrm>
        </p:grpSpPr>
        <p:sp>
          <p:nvSpPr>
            <p:cNvPr id="7" name="Google Shape;218;p12">
              <a:extLst>
                <a:ext uri="{FF2B5EF4-FFF2-40B4-BE49-F238E27FC236}">
                  <a16:creationId xmlns:a16="http://schemas.microsoft.com/office/drawing/2014/main" id="{2399B69B-2CF6-437F-A0F6-A276C45D9933}"/>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Ownership</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108ADBBA-624C-4255-873E-3D92B5E7B862}"/>
                </a:ext>
              </a:extLst>
            </p:cNvPr>
            <p:cNvSpPr txBox="1"/>
            <p:nvPr/>
          </p:nvSpPr>
          <p:spPr>
            <a:xfrm>
              <a:off x="911825" y="1309942"/>
              <a:ext cx="7021200" cy="3789542"/>
            </a:xfrm>
            <a:prstGeom prst="rect">
              <a:avLst/>
            </a:prstGeom>
            <a:noFill/>
            <a:ln>
              <a:noFill/>
            </a:ln>
          </p:spPr>
          <p:txBody>
            <a:bodyPr spcFirstLastPara="1" wrap="square" lIns="91425" tIns="91425" rIns="91425" bIns="91425" anchor="t" anchorCtr="0">
              <a:noAutofit/>
            </a:bodyPr>
            <a:lstStyle/>
            <a:p>
              <a:pPr>
                <a:lnSpc>
                  <a:spcPct val="150000"/>
                </a:lnSpc>
                <a:spcBef>
                  <a:spcPts val="200"/>
                </a:spcBef>
                <a:buClr>
                  <a:schemeClr val="dk1"/>
                </a:buClr>
                <a:buSzPts val="1100"/>
              </a:pPr>
              <a:r>
                <a:rPr lang="en-US" sz="1650" b="1" dirty="0">
                  <a:solidFill>
                    <a:srgbClr val="E39717"/>
                  </a:solidFill>
                  <a:latin typeface="Enriqueta"/>
                  <a:ea typeface="Enriqueta"/>
                  <a:cs typeface="Enriqueta"/>
                  <a:sym typeface="Enriqueta"/>
                </a:rPr>
                <a:t>Definitions:</a:t>
              </a:r>
              <a:endParaRPr lang="en-US" sz="1650" i="0" u="none" strike="noStrike" cap="none" dirty="0">
                <a:solidFill>
                  <a:schemeClr val="dk1"/>
                </a:solidFill>
                <a:latin typeface="Enriqueta"/>
                <a:ea typeface="Enriqueta"/>
                <a:cs typeface="Enriqueta"/>
                <a:sym typeface="Enriqueta"/>
              </a:endParaRP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Owners are called </a:t>
              </a:r>
              <a:r>
                <a:rPr lang="en-US" sz="1650" b="1" i="0" u="none" strike="noStrike" cap="none" dirty="0">
                  <a:solidFill>
                    <a:schemeClr val="dk1"/>
                  </a:solidFill>
                  <a:latin typeface="Enriqueta"/>
                  <a:ea typeface="Enriqueta"/>
                  <a:cs typeface="Enriqueta"/>
                  <a:sym typeface="Enriqueta"/>
                </a:rPr>
                <a:t>members</a:t>
              </a:r>
            </a:p>
            <a:p>
              <a:pPr marL="285750" indent="-285750">
                <a:lnSpc>
                  <a:spcPct val="150000"/>
                </a:lnSpc>
                <a:spcBef>
                  <a:spcPts val="200"/>
                </a:spcBef>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A ‘</a:t>
              </a:r>
              <a:r>
                <a:rPr lang="en-US" sz="1650" b="1" i="0" u="none" strike="noStrike" cap="none" dirty="0">
                  <a:solidFill>
                    <a:schemeClr val="dk1"/>
                  </a:solidFill>
                  <a:latin typeface="Enriqueta"/>
                  <a:ea typeface="Enriqueta"/>
                  <a:cs typeface="Enriqueta"/>
                  <a:sym typeface="Enriqueta"/>
                </a:rPr>
                <a:t>worker-member’</a:t>
              </a:r>
              <a:r>
                <a:rPr lang="en-US" sz="1650" i="0" u="none" strike="noStrike" cap="none" dirty="0">
                  <a:solidFill>
                    <a:schemeClr val="dk1"/>
                  </a:solidFill>
                  <a:latin typeface="Enriqueta"/>
                  <a:ea typeface="Enriqueta"/>
                  <a:cs typeface="Enriqueta"/>
                  <a:sym typeface="Enriqueta"/>
                </a:rPr>
                <a:t> is a member of a worker cooperative </a:t>
              </a:r>
              <a:r>
                <a:rPr lang="en-US" sz="1650" dirty="0">
                  <a:solidFill>
                    <a:schemeClr val="dk1"/>
                  </a:solidFill>
                  <a:latin typeface="Enriqueta"/>
                  <a:ea typeface="Enriqueta"/>
                  <a:cs typeface="Enriqueta"/>
                  <a:sym typeface="Enriqueta"/>
                </a:rPr>
                <a:t>who is a natural person and a patron of the cooperative</a:t>
              </a:r>
              <a:endParaRPr lang="en-US" sz="1650" i="0" u="none" strike="noStrike" cap="none" dirty="0">
                <a:solidFill>
                  <a:schemeClr val="dk1"/>
                </a:solidFill>
                <a:latin typeface="Enriqueta"/>
                <a:ea typeface="Enriqueta"/>
                <a:cs typeface="Enriqueta"/>
                <a:sym typeface="Enriqueta"/>
              </a:endParaRP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Members </a:t>
              </a:r>
              <a:r>
                <a:rPr lang="en-US" sz="1650" i="0" u="none" strike="noStrike" cap="none" dirty="0">
                  <a:solidFill>
                    <a:schemeClr val="dk1"/>
                  </a:solidFill>
                  <a:latin typeface="Enriqueta"/>
                  <a:ea typeface="Enriqueta"/>
                  <a:cs typeface="Enriqueta"/>
                  <a:sym typeface="Enriqueta"/>
                </a:rPr>
                <a:t>are any person who has (1) the right to vote for the election of a director or directors or (2) possesses proprietary interests in the corporation</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That right is specified in the corporation’s</a:t>
              </a:r>
              <a:r>
                <a:rPr lang="en-US" sz="1650" b="1" dirty="0">
                  <a:solidFill>
                    <a:schemeClr val="dk1"/>
                  </a:solidFill>
                  <a:latin typeface="Enriqueta"/>
                  <a:ea typeface="Enriqueta"/>
                  <a:cs typeface="Enriqueta"/>
                  <a:sym typeface="Enriqueta"/>
                </a:rPr>
                <a:t> articles of incorporation </a:t>
              </a:r>
              <a:r>
                <a:rPr lang="en-US" sz="1650" dirty="0">
                  <a:solidFill>
                    <a:schemeClr val="dk1"/>
                  </a:solidFill>
                  <a:latin typeface="Enriqueta"/>
                  <a:ea typeface="Enriqueta"/>
                  <a:cs typeface="Enriqueta"/>
                  <a:sym typeface="Enriqueta"/>
                </a:rPr>
                <a:t>or</a:t>
              </a:r>
              <a:r>
                <a:rPr lang="en-US" sz="1650" b="1" dirty="0">
                  <a:solidFill>
                    <a:schemeClr val="dk1"/>
                  </a:solidFill>
                  <a:latin typeface="Enriqueta"/>
                  <a:ea typeface="Enriqueta"/>
                  <a:cs typeface="Enriqueta"/>
                  <a:sym typeface="Enriqueta"/>
                </a:rPr>
                <a:t> bylaws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A </a:t>
              </a:r>
              <a:r>
                <a:rPr lang="en-US" sz="1650" b="1" dirty="0">
                  <a:solidFill>
                    <a:schemeClr val="dk1"/>
                  </a:solidFill>
                  <a:latin typeface="Enriqueta"/>
                  <a:ea typeface="Enriqueta"/>
                  <a:cs typeface="Enriqueta"/>
                  <a:sym typeface="Enriqueta"/>
                </a:rPr>
                <a:t>candidate</a:t>
              </a:r>
              <a:r>
                <a:rPr lang="en-US" sz="1650" dirty="0">
                  <a:solidFill>
                    <a:schemeClr val="dk1"/>
                  </a:solidFill>
                  <a:latin typeface="Enriqueta"/>
                  <a:ea typeface="Enriqueta"/>
                  <a:cs typeface="Enriqueta"/>
                  <a:sym typeface="Enriqueta"/>
                </a:rPr>
                <a:t> is a worker who is being considered for membership in a worker-cooperative (e.g. workers are not required to be owners immediately)</a:t>
              </a:r>
            </a:p>
            <a:p>
              <a:pPr marL="0" marR="0" lvl="0" indent="0" algn="l" rtl="0">
                <a:lnSpc>
                  <a:spcPct val="80000"/>
                </a:lnSpc>
                <a:spcBef>
                  <a:spcPts val="200"/>
                </a:spcBef>
                <a:spcAft>
                  <a:spcPts val="0"/>
                </a:spcAft>
                <a:buClr>
                  <a:schemeClr val="dk1"/>
                </a:buClr>
                <a:buSzPts val="1100"/>
                <a:buFont typeface="Arial"/>
                <a:buNone/>
              </a:pPr>
              <a:endParaRPr lang="en-US" sz="1650" i="0" u="none" strike="noStrike" cap="none" dirty="0">
                <a:solidFill>
                  <a:schemeClr val="dk1"/>
                </a:solidFill>
                <a:latin typeface="Enriqueta"/>
                <a:ea typeface="Enriqueta"/>
                <a:cs typeface="Enriqueta"/>
                <a:sym typeface="Enriqueta"/>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19"/>
          <p:cNvSpPr txBox="1"/>
          <p:nvPr/>
        </p:nvSpPr>
        <p:spPr>
          <a:xfrm>
            <a:off x="2656704" y="4340311"/>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7" name="Google Shape;307;p19"/>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26</a:t>
            </a:fld>
            <a:endParaRPr sz="1300" b="0" i="0" u="none" strike="noStrike" cap="none">
              <a:solidFill>
                <a:schemeClr val="dk1"/>
              </a:solidFill>
              <a:latin typeface="Arial"/>
              <a:ea typeface="Arial"/>
              <a:cs typeface="Arial"/>
              <a:sym typeface="Arial"/>
            </a:endParaRPr>
          </a:p>
        </p:txBody>
      </p:sp>
      <p:sp>
        <p:nvSpPr>
          <p:cNvPr id="308" name="Google Shape;308;p19"/>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7" name="Group 6">
            <a:extLst>
              <a:ext uri="{FF2B5EF4-FFF2-40B4-BE49-F238E27FC236}">
                <a16:creationId xmlns:a16="http://schemas.microsoft.com/office/drawing/2014/main" id="{50B9C5DC-6DA8-4053-90E0-28AA5227B490}"/>
              </a:ext>
            </a:extLst>
          </p:cNvPr>
          <p:cNvGrpSpPr/>
          <p:nvPr/>
        </p:nvGrpSpPr>
        <p:grpSpPr>
          <a:xfrm>
            <a:off x="1061400" y="743453"/>
            <a:ext cx="7021200" cy="4580318"/>
            <a:chOff x="911825" y="743453"/>
            <a:chExt cx="7021200" cy="4580318"/>
          </a:xfrm>
        </p:grpSpPr>
        <p:sp>
          <p:nvSpPr>
            <p:cNvPr id="8" name="Google Shape;218;p12">
              <a:extLst>
                <a:ext uri="{FF2B5EF4-FFF2-40B4-BE49-F238E27FC236}">
                  <a16:creationId xmlns:a16="http://schemas.microsoft.com/office/drawing/2014/main" id="{71C46DA6-A89F-4475-88E8-AFAAFBDC3217}"/>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Ownership, Cont.</a:t>
              </a:r>
              <a:endParaRPr sz="3500" b="1" i="0" u="none" strike="noStrike" cap="none" dirty="0">
                <a:solidFill>
                  <a:srgbClr val="008DB1"/>
                </a:solidFill>
                <a:latin typeface="Enriqueta"/>
                <a:ea typeface="Enriqueta"/>
                <a:cs typeface="Enriqueta"/>
                <a:sym typeface="Enriqueta"/>
              </a:endParaRPr>
            </a:p>
          </p:txBody>
        </p:sp>
        <p:sp>
          <p:nvSpPr>
            <p:cNvPr id="9" name="Google Shape;221;p12">
              <a:extLst>
                <a:ext uri="{FF2B5EF4-FFF2-40B4-BE49-F238E27FC236}">
                  <a16:creationId xmlns:a16="http://schemas.microsoft.com/office/drawing/2014/main" id="{8B659E1F-ED41-4AFC-BC2C-0D4DFCC8D3A6}"/>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AB 816 requires that </a:t>
              </a:r>
              <a:r>
                <a:rPr lang="en-US" sz="1650" b="1" dirty="0">
                  <a:solidFill>
                    <a:schemeClr val="dk1"/>
                  </a:solidFill>
                  <a:latin typeface="Enriqueta"/>
                  <a:ea typeface="Enriqueta"/>
                  <a:cs typeface="Enriqueta"/>
                  <a:sym typeface="Enriqueta"/>
                </a:rPr>
                <a:t>51% of workers must be worker-owners </a:t>
              </a:r>
              <a:r>
                <a:rPr lang="en-US" sz="1650" dirty="0">
                  <a:solidFill>
                    <a:schemeClr val="dk1"/>
                  </a:solidFill>
                  <a:latin typeface="Enriqueta"/>
                  <a:ea typeface="Enriqueta"/>
                  <a:cs typeface="Enriqueta"/>
                  <a:sym typeface="Enriqueta"/>
                </a:rPr>
                <a:t>OR be on track for worker-ownership</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Members have voting power that is equivalent to the other members; all owner-members have </a:t>
              </a:r>
              <a:r>
                <a:rPr lang="en-US" sz="1650" b="1" i="0" u="none" strike="noStrike" cap="none" dirty="0">
                  <a:solidFill>
                    <a:schemeClr val="dk1"/>
                  </a:solidFill>
                  <a:latin typeface="Enriqueta"/>
                  <a:ea typeface="Enriqueta"/>
                  <a:cs typeface="Enriqueta"/>
                  <a:sym typeface="Enriqueta"/>
                </a:rPr>
                <a:t>equal ownership</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All worker-members must have rights, privileges, preferences, restrictions, and conditions as provided in the articles or bylaws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To expel a member, it must be done in </a:t>
              </a:r>
              <a:r>
                <a:rPr lang="en-US" sz="1650" b="1" dirty="0">
                  <a:solidFill>
                    <a:schemeClr val="dk1"/>
                  </a:solidFill>
                  <a:latin typeface="Enriqueta"/>
                  <a:ea typeface="Enriqueta"/>
                  <a:cs typeface="Enriqueta"/>
                  <a:sym typeface="Enriqueta"/>
                </a:rPr>
                <a:t>good faith and in a fair and reasonable manner</a:t>
              </a:r>
              <a:r>
                <a:rPr lang="en-US" sz="1650" dirty="0">
                  <a:solidFill>
                    <a:schemeClr val="dk1"/>
                  </a:solidFill>
                  <a:latin typeface="Enriqueta"/>
                  <a:ea typeface="Enriqueta"/>
                  <a:cs typeface="Enriqueta"/>
                  <a:sym typeface="Enriqueta"/>
                </a:rPr>
                <a:t> and in accordance with procedures in governing documents (e.g. prior notice, a hearing, etc.)</a:t>
              </a:r>
              <a:endParaRPr lang="en-US" sz="1650" b="1" dirty="0">
                <a:solidFill>
                  <a:schemeClr val="dk1"/>
                </a:solidFill>
                <a:latin typeface="Enriqueta"/>
                <a:ea typeface="Enriqueta"/>
                <a:cs typeface="Enriqueta"/>
                <a:sym typeface="Enriqueta"/>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g951fe07a3b_4_1"/>
          <p:cNvSpPr txBox="1"/>
          <p:nvPr/>
        </p:nvSpPr>
        <p:spPr>
          <a:xfrm>
            <a:off x="2656704" y="4340311"/>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8" name="Google Shape;318;g951fe07a3b_4_1"/>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27</a:t>
            </a:fld>
            <a:endParaRPr sz="1300" b="0" i="0" u="none" strike="noStrike" cap="none">
              <a:solidFill>
                <a:schemeClr val="dk1"/>
              </a:solidFill>
              <a:latin typeface="Arial"/>
              <a:ea typeface="Arial"/>
              <a:cs typeface="Arial"/>
              <a:sym typeface="Arial"/>
            </a:endParaRPr>
          </a:p>
        </p:txBody>
      </p:sp>
      <p:sp>
        <p:nvSpPr>
          <p:cNvPr id="319" name="Google Shape;319;g951fe07a3b_4_1"/>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7" name="Group 6">
            <a:extLst>
              <a:ext uri="{FF2B5EF4-FFF2-40B4-BE49-F238E27FC236}">
                <a16:creationId xmlns:a16="http://schemas.microsoft.com/office/drawing/2014/main" id="{1F449DED-8B36-4ED6-8B06-3CADAC527603}"/>
              </a:ext>
            </a:extLst>
          </p:cNvPr>
          <p:cNvGrpSpPr/>
          <p:nvPr/>
        </p:nvGrpSpPr>
        <p:grpSpPr>
          <a:xfrm>
            <a:off x="1061399" y="845697"/>
            <a:ext cx="7021200" cy="4340052"/>
            <a:chOff x="911824" y="845697"/>
            <a:chExt cx="7021200" cy="4340052"/>
          </a:xfrm>
        </p:grpSpPr>
        <p:sp>
          <p:nvSpPr>
            <p:cNvPr id="8" name="Google Shape;218;p12">
              <a:extLst>
                <a:ext uri="{FF2B5EF4-FFF2-40B4-BE49-F238E27FC236}">
                  <a16:creationId xmlns:a16="http://schemas.microsoft.com/office/drawing/2014/main" id="{09472EBA-C2CD-4A63-AB39-E674F5DE0DF6}"/>
                </a:ext>
              </a:extLst>
            </p:cNvPr>
            <p:cNvSpPr txBox="1"/>
            <p:nvPr/>
          </p:nvSpPr>
          <p:spPr>
            <a:xfrm>
              <a:off x="1079589" y="845697"/>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Control</a:t>
              </a:r>
              <a:endParaRPr sz="3500" b="1" i="0" u="none" strike="noStrike" cap="none" dirty="0">
                <a:solidFill>
                  <a:srgbClr val="008DB1"/>
                </a:solidFill>
                <a:latin typeface="Enriqueta"/>
                <a:ea typeface="Enriqueta"/>
                <a:cs typeface="Enriqueta"/>
                <a:sym typeface="Enriqueta"/>
              </a:endParaRPr>
            </a:p>
          </p:txBody>
        </p:sp>
        <p:sp>
          <p:nvSpPr>
            <p:cNvPr id="9" name="Google Shape;221;p12">
              <a:extLst>
                <a:ext uri="{FF2B5EF4-FFF2-40B4-BE49-F238E27FC236}">
                  <a16:creationId xmlns:a16="http://schemas.microsoft.com/office/drawing/2014/main" id="{CD3C1856-AE98-4A27-A815-E3A9A9F2C70A}"/>
                </a:ext>
              </a:extLst>
            </p:cNvPr>
            <p:cNvSpPr txBox="1"/>
            <p:nvPr/>
          </p:nvSpPr>
          <p:spPr>
            <a:xfrm>
              <a:off x="911824" y="1396207"/>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One-Member, One-Vote</a:t>
              </a:r>
            </a:p>
            <a:p>
              <a:pPr marL="285750" indent="-285750">
                <a:lnSpc>
                  <a:spcPct val="15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Each cooperative member has one-vote; contrast to investor-owned businesses where shareholders having voting power in proportion to the number of shares they own</a:t>
              </a:r>
            </a:p>
            <a:p>
              <a:pPr marL="285750" indent="-285750">
                <a:lnSpc>
                  <a:spcPct val="150000"/>
                </a:lnSpc>
                <a:spcBef>
                  <a:spcPts val="200"/>
                </a:spcBef>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Generally run by a board of directors that exercise and oversee corporate duties</a:t>
              </a:r>
            </a:p>
            <a:p>
              <a:pPr marL="285750" indent="-285750">
                <a:lnSpc>
                  <a:spcPct val="150000"/>
                </a:lnSpc>
                <a:spcBef>
                  <a:spcPts val="200"/>
                </a:spcBef>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The board owes the cooperative </a:t>
              </a:r>
              <a:r>
                <a:rPr lang="en-US" sz="1650" dirty="0">
                  <a:solidFill>
                    <a:schemeClr val="dk1"/>
                  </a:solidFill>
                  <a:latin typeface="Enriqueta"/>
                  <a:ea typeface="Enriqueta"/>
                  <a:cs typeface="Enriqueta"/>
                  <a:sym typeface="Enriqueta"/>
                </a:rPr>
                <a:t>fiduciary duties of care and loyalty</a:t>
              </a:r>
            </a:p>
            <a:p>
              <a:pPr marL="285750" indent="-285750">
                <a:lnSpc>
                  <a:spcPct val="150000"/>
                </a:lnSpc>
                <a:spcBef>
                  <a:spcPts val="200"/>
                </a:spcBef>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Some cooperative</a:t>
              </a:r>
              <a:r>
                <a:rPr lang="en-US" sz="1650" dirty="0">
                  <a:solidFill>
                    <a:schemeClr val="dk1"/>
                  </a:solidFill>
                  <a:latin typeface="Enriqueta"/>
                  <a:ea typeface="Enriqueta"/>
                  <a:cs typeface="Enriqueta"/>
                  <a:sym typeface="Enriqueta"/>
                </a:rPr>
                <a:t>s organize as </a:t>
              </a:r>
              <a:r>
                <a:rPr lang="en-US" sz="1650" b="1" dirty="0">
                  <a:solidFill>
                    <a:schemeClr val="dk1"/>
                  </a:solidFill>
                  <a:latin typeface="Enriqueta"/>
                  <a:ea typeface="Enriqueta"/>
                  <a:cs typeface="Enriqueta"/>
                  <a:sym typeface="Enriqueta"/>
                </a:rPr>
                <a:t>collectives</a:t>
              </a:r>
              <a:r>
                <a:rPr lang="en-US" sz="1650" dirty="0">
                  <a:solidFill>
                    <a:schemeClr val="dk1"/>
                  </a:solidFill>
                  <a:latin typeface="Enriqueta"/>
                  <a:ea typeface="Enriqueta"/>
                  <a:cs typeface="Enriqueta"/>
                  <a:sym typeface="Enriqueta"/>
                </a:rPr>
                <a:t>, where all employee-members serve on the board and all members vote on key decisions</a:t>
              </a:r>
              <a:endParaRPr lang="en-US" sz="1650" i="0" u="none" strike="noStrike" cap="none" dirty="0">
                <a:solidFill>
                  <a:schemeClr val="dk1"/>
                </a:solidFill>
                <a:latin typeface="Enriqueta"/>
                <a:ea typeface="Enriqueta"/>
                <a:cs typeface="Enriqueta"/>
                <a:sym typeface="Enriqueta"/>
              </a:endParaRP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As limited liability companies, member-owners are generally not personally liable for the decisions of the cooperative</a:t>
              </a:r>
            </a:p>
            <a:p>
              <a:pPr marR="0" lvl="0" algn="l" rtl="0">
                <a:lnSpc>
                  <a:spcPct val="150000"/>
                </a:lnSpc>
                <a:spcBef>
                  <a:spcPts val="200"/>
                </a:spcBef>
                <a:spcAft>
                  <a:spcPts val="0"/>
                </a:spcAft>
                <a:buClr>
                  <a:schemeClr val="dk1"/>
                </a:buClr>
                <a:buSzPts val="1100"/>
              </a:pPr>
              <a:endParaRPr lang="en-US" sz="1650" i="0" u="none" strike="noStrike" cap="none" dirty="0">
                <a:solidFill>
                  <a:schemeClr val="dk1"/>
                </a:solidFill>
                <a:latin typeface="Enriqueta"/>
                <a:ea typeface="Enriqueta"/>
                <a:cs typeface="Enriqueta"/>
                <a:sym typeface="Enriqueta"/>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20"/>
          <p:cNvSpPr txBox="1"/>
          <p:nvPr/>
        </p:nvSpPr>
        <p:spPr>
          <a:xfrm>
            <a:off x="2656704" y="4340311"/>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9" name="Google Shape;329;p20"/>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28</a:t>
            </a:fld>
            <a:endParaRPr sz="1300" b="0" i="0" u="none" strike="noStrike" cap="none">
              <a:solidFill>
                <a:schemeClr val="dk1"/>
              </a:solidFill>
              <a:latin typeface="Arial"/>
              <a:ea typeface="Arial"/>
              <a:cs typeface="Arial"/>
              <a:sym typeface="Arial"/>
            </a:endParaRPr>
          </a:p>
        </p:txBody>
      </p:sp>
      <p:sp>
        <p:nvSpPr>
          <p:cNvPr id="330" name="Google Shape;330;p20"/>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7" name="Group 6">
            <a:extLst>
              <a:ext uri="{FF2B5EF4-FFF2-40B4-BE49-F238E27FC236}">
                <a16:creationId xmlns:a16="http://schemas.microsoft.com/office/drawing/2014/main" id="{4B30CE78-FA03-4D0A-9633-C7AE07FB0995}"/>
              </a:ext>
            </a:extLst>
          </p:cNvPr>
          <p:cNvGrpSpPr/>
          <p:nvPr/>
        </p:nvGrpSpPr>
        <p:grpSpPr>
          <a:xfrm>
            <a:off x="1061400" y="743453"/>
            <a:ext cx="7021200" cy="4580318"/>
            <a:chOff x="911825" y="743453"/>
            <a:chExt cx="7021200" cy="4580318"/>
          </a:xfrm>
        </p:grpSpPr>
        <p:sp>
          <p:nvSpPr>
            <p:cNvPr id="8" name="Google Shape;218;p12">
              <a:extLst>
                <a:ext uri="{FF2B5EF4-FFF2-40B4-BE49-F238E27FC236}">
                  <a16:creationId xmlns:a16="http://schemas.microsoft.com/office/drawing/2014/main" id="{F8B11B3F-3B79-46D6-836F-1C2B5CFD3E45}"/>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Profit Sharing</a:t>
              </a:r>
              <a:endParaRPr sz="3500" b="1" i="0" u="none" strike="noStrike" cap="none" dirty="0">
                <a:solidFill>
                  <a:srgbClr val="008DB1"/>
                </a:solidFill>
                <a:latin typeface="Enriqueta"/>
                <a:ea typeface="Enriqueta"/>
                <a:cs typeface="Enriqueta"/>
                <a:sym typeface="Enriqueta"/>
              </a:endParaRPr>
            </a:p>
          </p:txBody>
        </p:sp>
        <p:sp>
          <p:nvSpPr>
            <p:cNvPr id="9" name="Google Shape;221;p12">
              <a:extLst>
                <a:ext uri="{FF2B5EF4-FFF2-40B4-BE49-F238E27FC236}">
                  <a16:creationId xmlns:a16="http://schemas.microsoft.com/office/drawing/2014/main" id="{9FA15C6D-7C4B-4505-97D7-3D22D2BB9C05}"/>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a:lnSpc>
                  <a:spcPct val="150000"/>
                </a:lnSpc>
                <a:spcBef>
                  <a:spcPts val="200"/>
                </a:spcBef>
                <a:buClr>
                  <a:schemeClr val="dk1"/>
                </a:buClr>
                <a:buSzPts val="1100"/>
              </a:pPr>
              <a:r>
                <a:rPr lang="en-US" sz="1650" b="1" dirty="0">
                  <a:solidFill>
                    <a:srgbClr val="E39717"/>
                  </a:solidFill>
                  <a:latin typeface="Enriqueta"/>
                  <a:ea typeface="Enriqueta"/>
                  <a:cs typeface="Enriqueta"/>
                  <a:sym typeface="Enriqueta"/>
                </a:rPr>
                <a:t>Patronage Dividends</a:t>
              </a:r>
              <a:endParaRPr lang="en-US" sz="1650" i="0" u="none" strike="noStrike" cap="none" dirty="0">
                <a:solidFill>
                  <a:schemeClr val="tx1"/>
                </a:solidFill>
                <a:latin typeface="Enriqueta"/>
                <a:ea typeface="Enriqueta"/>
                <a:cs typeface="Enriqueta"/>
                <a:sym typeface="Enriqueta"/>
              </a:endParaRPr>
            </a:p>
            <a:p>
              <a:pPr marL="285750" indent="-285750">
                <a:lnSpc>
                  <a:spcPct val="150000"/>
                </a:lnSpc>
                <a:spcBef>
                  <a:spcPts val="200"/>
                </a:spcBef>
                <a:buClr>
                  <a:schemeClr val="dk1"/>
                </a:buClr>
                <a:buSzPts val="1100"/>
                <a:buFont typeface="Arial" panose="020B0604020202020204" pitchFamily="34" charset="0"/>
                <a:buChar char="•"/>
              </a:pPr>
              <a:r>
                <a:rPr lang="en-US" sz="1650" i="0" u="none" strike="noStrike" cap="none" dirty="0">
                  <a:solidFill>
                    <a:schemeClr val="tx1"/>
                  </a:solidFill>
                  <a:latin typeface="Enriqueta"/>
                  <a:ea typeface="Enriqueta"/>
                  <a:cs typeface="Enriqueta"/>
                  <a:sym typeface="Enriqueta"/>
                </a:rPr>
                <a:t>Purpose of the cooperative is to benefit members, rather than maximize profits for capital investors</a:t>
              </a:r>
            </a:p>
            <a:p>
              <a:pPr marL="285750" indent="-285750">
                <a:lnSpc>
                  <a:spcPct val="150000"/>
                </a:lnSpc>
                <a:spcBef>
                  <a:spcPts val="200"/>
                </a:spcBef>
                <a:buClr>
                  <a:schemeClr val="dk1"/>
                </a:buClr>
                <a:buSzPts val="1100"/>
                <a:buFont typeface="Arial" panose="020B0604020202020204" pitchFamily="34" charset="0"/>
                <a:buChar char="•"/>
              </a:pPr>
              <a:r>
                <a:rPr lang="en-US" sz="1650" dirty="0">
                  <a:solidFill>
                    <a:schemeClr val="tx1"/>
                  </a:solidFill>
                  <a:latin typeface="Enriqueta"/>
                  <a:ea typeface="Enriqueta"/>
                  <a:cs typeface="Enriqueta"/>
                  <a:sym typeface="Enriqueta"/>
                </a:rPr>
                <a:t>If there is a surplus of revenue, the corporation can distribute patronage dividends to the worker-member class</a:t>
              </a:r>
              <a:endParaRPr lang="en-US" sz="1650" i="0" u="none" strike="noStrike" cap="none" dirty="0">
                <a:solidFill>
                  <a:schemeClr val="tx1"/>
                </a:solidFill>
                <a:latin typeface="Enriqueta"/>
                <a:ea typeface="Enriqueta"/>
                <a:cs typeface="Enriqueta"/>
                <a:sym typeface="Enriqueta"/>
              </a:endParaRPr>
            </a:p>
            <a:p>
              <a:pPr marL="285750" indent="-285750">
                <a:lnSpc>
                  <a:spcPct val="150000"/>
                </a:lnSpc>
                <a:spcBef>
                  <a:spcPts val="200"/>
                </a:spcBef>
                <a:buClr>
                  <a:schemeClr val="dk1"/>
                </a:buClr>
                <a:buSzPts val="1100"/>
                <a:buFont typeface="Arial" panose="020B0604020202020204" pitchFamily="34" charset="0"/>
                <a:buChar char="•"/>
              </a:pPr>
              <a:r>
                <a:rPr lang="en-US" sz="1650" b="1" i="0" u="none" strike="noStrike" cap="none" dirty="0">
                  <a:solidFill>
                    <a:schemeClr val="dk1"/>
                  </a:solidFill>
                  <a:latin typeface="Enriqueta"/>
                  <a:ea typeface="Enriqueta"/>
                  <a:cs typeface="Enriqueta"/>
                  <a:sym typeface="Enriqueta"/>
                </a:rPr>
                <a:t>Patronage distributions </a:t>
              </a:r>
              <a:r>
                <a:rPr lang="en-US" sz="1650" i="0" u="none" strike="noStrike" cap="none" dirty="0">
                  <a:solidFill>
                    <a:schemeClr val="dk1"/>
                  </a:solidFill>
                  <a:latin typeface="Enriqueta"/>
                  <a:ea typeface="Enriqueta"/>
                  <a:cs typeface="Enriqueta"/>
                  <a:sym typeface="Enriqueta"/>
                </a:rPr>
                <a:t>are net earnings </a:t>
              </a:r>
              <a:r>
                <a:rPr lang="en-US" sz="1650" dirty="0">
                  <a:solidFill>
                    <a:schemeClr val="dk1"/>
                  </a:solidFill>
                  <a:latin typeface="Enriqueta"/>
                  <a:ea typeface="Enriqueta"/>
                  <a:cs typeface="Enriqueta"/>
                  <a:sym typeface="Enriqueta"/>
                </a:rPr>
                <a:t>with respect to a period of time, apportioned in accordance to the ratio of the member’s patronage in comparison to all members during the period</a:t>
              </a:r>
            </a:p>
            <a:p>
              <a:pPr marL="285750" indent="-285750">
                <a:lnSpc>
                  <a:spcPct val="15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These </a:t>
              </a:r>
              <a:r>
                <a:rPr lang="en-US" sz="1650" i="0" u="none" strike="noStrike" cap="none" dirty="0">
                  <a:solidFill>
                    <a:schemeClr val="dk1"/>
                  </a:solidFill>
                  <a:latin typeface="Enriqueta"/>
                  <a:ea typeface="Enriqueta"/>
                  <a:cs typeface="Enriqueta"/>
                  <a:sym typeface="Enriqueta"/>
                </a:rPr>
                <a:t>are distinct from capital contributions because </a:t>
              </a:r>
              <a:r>
                <a:rPr lang="en-US" sz="1650" dirty="0">
                  <a:solidFill>
                    <a:schemeClr val="dk1"/>
                  </a:solidFill>
                  <a:latin typeface="Enriqueta"/>
                  <a:ea typeface="Enriqueta"/>
                  <a:cs typeface="Enriqueta"/>
                  <a:sym typeface="Enriqueta"/>
                </a:rPr>
                <a:t>patronage distributions are tax-deductible to the cooperative</a:t>
              </a:r>
              <a:endParaRPr lang="en-US" sz="1650" i="0" u="none" strike="noStrike" cap="none" dirty="0">
                <a:solidFill>
                  <a:schemeClr val="dk1"/>
                </a:solidFill>
                <a:latin typeface="Enriqueta"/>
                <a:ea typeface="Enriqueta"/>
                <a:cs typeface="Enriqueta"/>
                <a:sym typeface="Enriqueta"/>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20"/>
          <p:cNvSpPr txBox="1"/>
          <p:nvPr/>
        </p:nvSpPr>
        <p:spPr>
          <a:xfrm>
            <a:off x="2656704" y="4340311"/>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9" name="Google Shape;329;p20"/>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29</a:t>
            </a:fld>
            <a:endParaRPr sz="1300" b="0" i="0" u="none" strike="noStrike" cap="none">
              <a:solidFill>
                <a:schemeClr val="dk1"/>
              </a:solidFill>
              <a:latin typeface="Arial"/>
              <a:ea typeface="Arial"/>
              <a:cs typeface="Arial"/>
              <a:sym typeface="Arial"/>
            </a:endParaRPr>
          </a:p>
        </p:txBody>
      </p:sp>
      <p:sp>
        <p:nvSpPr>
          <p:cNvPr id="330" name="Google Shape;330;p20"/>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7" name="Group 6">
            <a:extLst>
              <a:ext uri="{FF2B5EF4-FFF2-40B4-BE49-F238E27FC236}">
                <a16:creationId xmlns:a16="http://schemas.microsoft.com/office/drawing/2014/main" id="{4B30CE78-FA03-4D0A-9633-C7AE07FB0995}"/>
              </a:ext>
            </a:extLst>
          </p:cNvPr>
          <p:cNvGrpSpPr/>
          <p:nvPr/>
        </p:nvGrpSpPr>
        <p:grpSpPr>
          <a:xfrm>
            <a:off x="1061400" y="743453"/>
            <a:ext cx="7021200" cy="4580318"/>
            <a:chOff x="911825" y="743453"/>
            <a:chExt cx="7021200" cy="4580318"/>
          </a:xfrm>
        </p:grpSpPr>
        <p:sp>
          <p:nvSpPr>
            <p:cNvPr id="8" name="Google Shape;218;p12">
              <a:extLst>
                <a:ext uri="{FF2B5EF4-FFF2-40B4-BE49-F238E27FC236}">
                  <a16:creationId xmlns:a16="http://schemas.microsoft.com/office/drawing/2014/main" id="{F8B11B3F-3B79-46D6-836F-1C2B5CFD3E45}"/>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Profit Sharing, Cont.</a:t>
              </a:r>
              <a:endParaRPr sz="3500" b="1" i="0" u="none" strike="noStrike" cap="none" dirty="0">
                <a:solidFill>
                  <a:srgbClr val="008DB1"/>
                </a:solidFill>
                <a:latin typeface="Enriqueta"/>
                <a:ea typeface="Enriqueta"/>
                <a:cs typeface="Enriqueta"/>
                <a:sym typeface="Enriqueta"/>
              </a:endParaRPr>
            </a:p>
          </p:txBody>
        </p:sp>
        <p:sp>
          <p:nvSpPr>
            <p:cNvPr id="9" name="Google Shape;221;p12">
              <a:extLst>
                <a:ext uri="{FF2B5EF4-FFF2-40B4-BE49-F238E27FC236}">
                  <a16:creationId xmlns:a16="http://schemas.microsoft.com/office/drawing/2014/main" id="{9FA15C6D-7C4B-4505-97D7-3D22D2BB9C05}"/>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a:lnSpc>
                  <a:spcPct val="150000"/>
                </a:lnSpc>
                <a:spcBef>
                  <a:spcPts val="200"/>
                </a:spcBef>
                <a:buClr>
                  <a:schemeClr val="dk1"/>
                </a:buClr>
                <a:buSzPts val="1100"/>
              </a:pPr>
              <a:r>
                <a:rPr lang="en-US" sz="1650" b="1" i="0" u="none" strike="noStrike" cap="none" dirty="0">
                  <a:solidFill>
                    <a:srgbClr val="E39717"/>
                  </a:solidFill>
                  <a:latin typeface="Enriqueta"/>
                  <a:ea typeface="Enriqueta"/>
                  <a:cs typeface="Enriqueta"/>
                  <a:sym typeface="Enriqueta"/>
                </a:rPr>
                <a:t>Capital Structure</a:t>
              </a:r>
            </a:p>
            <a:p>
              <a:pPr marL="285750" indent="-285750">
                <a:lnSpc>
                  <a:spcPct val="150000"/>
                </a:lnSpc>
                <a:spcBef>
                  <a:spcPts val="200"/>
                </a:spcBef>
                <a:buClr>
                  <a:schemeClr val="dk1"/>
                </a:buClr>
                <a:buSzPts val="1100"/>
                <a:buFont typeface="Arial" panose="020B0604020202020204" pitchFamily="34" charset="0"/>
                <a:buChar char="•"/>
              </a:pPr>
              <a:r>
                <a:rPr lang="en-US" sz="1650" i="0" u="none" strike="noStrike" cap="none" dirty="0">
                  <a:solidFill>
                    <a:schemeClr val="tx1"/>
                  </a:solidFill>
                  <a:latin typeface="Enriqueta"/>
                  <a:ea typeface="Enriqueta"/>
                  <a:cs typeface="Enriqueta"/>
                  <a:sym typeface="Enriqueta"/>
                </a:rPr>
                <a:t>Most cooperatives have a capital structure the consists of individual worker-member capital accounts</a:t>
              </a:r>
            </a:p>
            <a:p>
              <a:pPr marL="285750" indent="-285750">
                <a:lnSpc>
                  <a:spcPct val="150000"/>
                </a:lnSpc>
                <a:spcBef>
                  <a:spcPts val="200"/>
                </a:spcBef>
                <a:buClr>
                  <a:schemeClr val="dk1"/>
                </a:buClr>
                <a:buSzPts val="1100"/>
                <a:buFont typeface="Arial" panose="020B0604020202020204" pitchFamily="34" charset="0"/>
                <a:buChar char="•"/>
              </a:pPr>
              <a:r>
                <a:rPr lang="en-US" sz="1650" dirty="0">
                  <a:solidFill>
                    <a:schemeClr val="tx1"/>
                  </a:solidFill>
                  <a:latin typeface="Enriqueta"/>
                  <a:ea typeface="Enriqueta"/>
                  <a:cs typeface="Enriqueta"/>
                  <a:sym typeface="Enriqueta"/>
                </a:rPr>
                <a:t>Profits can pass through to members as capital dividends, but distributions are capped at 15%</a:t>
              </a:r>
              <a:endParaRPr lang="en-US" sz="1650" i="0" u="none" strike="noStrike" cap="none" dirty="0">
                <a:solidFill>
                  <a:schemeClr val="tx1"/>
                </a:solidFill>
                <a:latin typeface="Enriqueta"/>
                <a:ea typeface="Enriqueta"/>
                <a:cs typeface="Enriqueta"/>
                <a:sym typeface="Enriqueta"/>
              </a:endParaRPr>
            </a:p>
            <a:p>
              <a:pPr marL="285750" indent="-285750">
                <a:lnSpc>
                  <a:spcPct val="150000"/>
                </a:lnSpc>
                <a:spcBef>
                  <a:spcPts val="200"/>
                </a:spcBef>
                <a:buClr>
                  <a:schemeClr val="dk1"/>
                </a:buClr>
                <a:buSzPts val="1100"/>
                <a:buFont typeface="Arial" panose="020B0604020202020204" pitchFamily="34" charset="0"/>
                <a:buChar char="•"/>
              </a:pPr>
              <a:r>
                <a:rPr lang="en-US" sz="1650" dirty="0">
                  <a:solidFill>
                    <a:schemeClr val="tx1"/>
                  </a:solidFill>
                  <a:latin typeface="Enriqueta"/>
                  <a:ea typeface="Enriqueta"/>
                  <a:cs typeface="Enriqueta"/>
                  <a:sym typeface="Enriqueta"/>
                </a:rPr>
                <a:t>The cooperative corporation may retain a portion of the surplus profits (this is distinct from a partnership structure)</a:t>
              </a:r>
            </a:p>
            <a:p>
              <a:pPr marL="285750" indent="-285750">
                <a:lnSpc>
                  <a:spcPct val="150000"/>
                </a:lnSpc>
                <a:spcBef>
                  <a:spcPts val="200"/>
                </a:spcBef>
                <a:buClr>
                  <a:schemeClr val="dk1"/>
                </a:buClr>
                <a:buSzPts val="1100"/>
                <a:buFont typeface="Arial" panose="020B0604020202020204" pitchFamily="34" charset="0"/>
                <a:buChar char="•"/>
              </a:pPr>
              <a:r>
                <a:rPr lang="en-US" sz="1650" i="0" u="none" strike="noStrike" cap="none" dirty="0">
                  <a:solidFill>
                    <a:schemeClr val="tx1"/>
                  </a:solidFill>
                  <a:latin typeface="Enriqueta"/>
                  <a:ea typeface="Enriqueta"/>
                  <a:cs typeface="Enriqueta"/>
                  <a:sym typeface="Enriqueta"/>
                </a:rPr>
                <a:t>The unallocated capital can be used </a:t>
              </a:r>
              <a:r>
                <a:rPr lang="en-US" sz="1650" dirty="0">
                  <a:solidFill>
                    <a:schemeClr val="tx1"/>
                  </a:solidFill>
                  <a:latin typeface="Enriqueta"/>
                  <a:ea typeface="Enriqueta"/>
                  <a:cs typeface="Enriqueta"/>
                  <a:sym typeface="Enriqueta"/>
                </a:rPr>
                <a:t>to reinvest in the cooperative</a:t>
              </a:r>
            </a:p>
            <a:p>
              <a:pPr marL="285750" indent="-285750">
                <a:lnSpc>
                  <a:spcPct val="150000"/>
                </a:lnSpc>
                <a:spcBef>
                  <a:spcPts val="200"/>
                </a:spcBef>
                <a:buClr>
                  <a:schemeClr val="dk1"/>
                </a:buClr>
                <a:buSzPts val="1100"/>
                <a:buFont typeface="Arial" panose="020B0604020202020204" pitchFamily="34" charset="0"/>
                <a:buChar char="•"/>
              </a:pPr>
              <a:r>
                <a:rPr lang="en-US" sz="1650" i="0" u="none" strike="noStrike" cap="none" dirty="0">
                  <a:solidFill>
                    <a:schemeClr val="tx1"/>
                  </a:solidFill>
                  <a:latin typeface="Enriqueta"/>
                  <a:ea typeface="Enriqueta"/>
                  <a:cs typeface="Enriqueta"/>
                  <a:sym typeface="Enriqueta"/>
                </a:rPr>
                <a:t>When accounting, this unallocated capital value is the book value of the company</a:t>
              </a:r>
            </a:p>
          </p:txBody>
        </p:sp>
      </p:grpSp>
    </p:spTree>
    <p:extLst>
      <p:ext uri="{BB962C8B-B14F-4D97-AF65-F5344CB8AC3E}">
        <p14:creationId xmlns:p14="http://schemas.microsoft.com/office/powerpoint/2010/main" val="2570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p:nvPr/>
        </p:nvSpPr>
        <p:spPr>
          <a:xfrm>
            <a:off x="1475886" y="468384"/>
            <a:ext cx="6192228" cy="85397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strike="noStrike" cap="none" dirty="0">
                <a:solidFill>
                  <a:srgbClr val="008DB1"/>
                </a:solidFill>
                <a:latin typeface="Enriqueta"/>
                <a:ea typeface="Enriqueta"/>
                <a:cs typeface="Enriqueta"/>
                <a:sym typeface="Enriqueta"/>
              </a:rPr>
              <a:t>Disclaimer: </a:t>
            </a:r>
            <a:r>
              <a:rPr lang="en-US" sz="3500" b="1" i="0" u="sng" strike="noStrike" cap="none" dirty="0">
                <a:solidFill>
                  <a:srgbClr val="008DB1"/>
                </a:solidFill>
                <a:latin typeface="Enriqueta"/>
                <a:ea typeface="Enriqueta"/>
                <a:cs typeface="Enriqueta"/>
                <a:sym typeface="Enriqueta"/>
              </a:rPr>
              <a:t>NOT</a:t>
            </a:r>
            <a:r>
              <a:rPr lang="en-US" sz="3500" b="1" i="0" u="none" strike="noStrike" cap="none" dirty="0">
                <a:solidFill>
                  <a:srgbClr val="008DB1"/>
                </a:solidFill>
                <a:latin typeface="Enriqueta"/>
                <a:ea typeface="Enriqueta"/>
                <a:cs typeface="Enriqueta"/>
                <a:sym typeface="Enriqueta"/>
              </a:rPr>
              <a:t> Legal Advice</a:t>
            </a:r>
            <a:endParaRPr sz="3500" b="1" i="0" u="none" strike="noStrike" cap="none" dirty="0">
              <a:solidFill>
                <a:srgbClr val="008DB1"/>
              </a:solidFill>
              <a:latin typeface="Enriqueta"/>
              <a:ea typeface="Enriqueta"/>
              <a:cs typeface="Enriqueta"/>
              <a:sym typeface="Enriqueta"/>
            </a:endParaRPr>
          </a:p>
        </p:txBody>
      </p:sp>
      <p:sp>
        <p:nvSpPr>
          <p:cNvPr id="129" name="Google Shape;129;p3"/>
          <p:cNvSpPr txBox="1"/>
          <p:nvPr/>
        </p:nvSpPr>
        <p:spPr>
          <a:xfrm>
            <a:off x="979800" y="1308296"/>
            <a:ext cx="7184400" cy="331672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60"/>
              <a:buFont typeface="Arial"/>
              <a:buNone/>
            </a:pPr>
            <a:r>
              <a:rPr lang="en-US" sz="2000" b="0" i="0" u="none" strike="noStrike" cap="none" dirty="0">
                <a:solidFill>
                  <a:schemeClr val="dk1"/>
                </a:solidFill>
                <a:latin typeface="Enriqueta"/>
                <a:ea typeface="Enriqueta"/>
                <a:cs typeface="Enriqueta"/>
                <a:sym typeface="Enriqueta"/>
              </a:rPr>
              <a:t>This presentation is current as of March 15, 2021. The contents of this presentation and the topics we discuss today are:</a:t>
            </a:r>
          </a:p>
          <a:p>
            <a:pPr marL="342900" marR="0" lvl="0" indent="-342900" algn="l" rtl="0">
              <a:lnSpc>
                <a:spcPct val="100000"/>
              </a:lnSpc>
              <a:spcBef>
                <a:spcPts val="0"/>
              </a:spcBef>
              <a:spcAft>
                <a:spcPts val="0"/>
              </a:spcAft>
              <a:buClr>
                <a:schemeClr val="dk1"/>
              </a:buClr>
              <a:buSzPts val="2460"/>
              <a:buFont typeface="Arial" panose="020B0604020202020204" pitchFamily="34" charset="0"/>
              <a:buChar char="•"/>
            </a:pPr>
            <a:r>
              <a:rPr lang="en-US" sz="2000" b="1" dirty="0">
                <a:solidFill>
                  <a:schemeClr val="dk1"/>
                </a:solidFill>
                <a:latin typeface="Enriqueta"/>
                <a:ea typeface="Enriqueta"/>
                <a:cs typeface="Enriqueta"/>
                <a:sym typeface="Enriqueta"/>
              </a:rPr>
              <a:t>specific to California;</a:t>
            </a:r>
          </a:p>
          <a:p>
            <a:pPr marL="342900" marR="0" lvl="0" indent="-342900" algn="l" rtl="0">
              <a:lnSpc>
                <a:spcPct val="100000"/>
              </a:lnSpc>
              <a:spcBef>
                <a:spcPts val="0"/>
              </a:spcBef>
              <a:spcAft>
                <a:spcPts val="0"/>
              </a:spcAft>
              <a:buClr>
                <a:schemeClr val="dk1"/>
              </a:buClr>
              <a:buSzPts val="2460"/>
              <a:buFont typeface="Arial" panose="020B0604020202020204" pitchFamily="34" charset="0"/>
              <a:buChar char="•"/>
            </a:pPr>
            <a:r>
              <a:rPr lang="en-US" sz="2000" b="1" dirty="0">
                <a:solidFill>
                  <a:schemeClr val="dk1"/>
                </a:solidFill>
                <a:latin typeface="Enriqueta"/>
                <a:ea typeface="Enriqueta"/>
                <a:cs typeface="Enriqueta"/>
                <a:sym typeface="Enriqueta"/>
              </a:rPr>
              <a:t>are</a:t>
            </a:r>
            <a:r>
              <a:rPr lang="en-US" sz="2000" b="1" i="0" u="none" strike="noStrike" cap="none" dirty="0">
                <a:solidFill>
                  <a:schemeClr val="dk1"/>
                </a:solidFill>
                <a:latin typeface="Enriqueta"/>
                <a:ea typeface="Enriqueta"/>
                <a:cs typeface="Enriqueta"/>
                <a:sym typeface="Enriqueta"/>
              </a:rPr>
              <a:t> not comprehensive;</a:t>
            </a:r>
          </a:p>
          <a:p>
            <a:pPr marL="342900" marR="0" lvl="0" indent="-342900" algn="l" rtl="0">
              <a:lnSpc>
                <a:spcPct val="100000"/>
              </a:lnSpc>
              <a:spcBef>
                <a:spcPts val="0"/>
              </a:spcBef>
              <a:spcAft>
                <a:spcPts val="0"/>
              </a:spcAft>
              <a:buClr>
                <a:schemeClr val="dk1"/>
              </a:buClr>
              <a:buSzPts val="2460"/>
              <a:buFont typeface="Arial" panose="020B0604020202020204" pitchFamily="34" charset="0"/>
              <a:buChar char="•"/>
            </a:pPr>
            <a:r>
              <a:rPr lang="en-US" sz="2000" b="1" i="0" u="none" strike="noStrike" cap="none" dirty="0">
                <a:solidFill>
                  <a:schemeClr val="dk1"/>
                </a:solidFill>
                <a:latin typeface="Enriqueta"/>
                <a:ea typeface="Enriqueta"/>
                <a:cs typeface="Enriqueta"/>
                <a:sym typeface="Enriqueta"/>
              </a:rPr>
              <a:t>should not be construed as legal or tax advice;</a:t>
            </a:r>
          </a:p>
          <a:p>
            <a:pPr marL="342900" marR="0" lvl="0" indent="-342900" algn="l" rtl="0">
              <a:lnSpc>
                <a:spcPct val="100000"/>
              </a:lnSpc>
              <a:spcBef>
                <a:spcPts val="0"/>
              </a:spcBef>
              <a:spcAft>
                <a:spcPts val="0"/>
              </a:spcAft>
              <a:buClr>
                <a:schemeClr val="dk1"/>
              </a:buClr>
              <a:buSzPts val="2460"/>
              <a:buFont typeface="Arial" panose="020B0604020202020204" pitchFamily="34" charset="0"/>
              <a:buChar char="•"/>
            </a:pPr>
            <a:r>
              <a:rPr lang="en-US" sz="2000" b="1" i="0" u="none" strike="noStrike" cap="none" dirty="0">
                <a:solidFill>
                  <a:schemeClr val="dk1"/>
                </a:solidFill>
                <a:latin typeface="Enriqueta"/>
                <a:ea typeface="Enriqueta"/>
                <a:cs typeface="Enriqueta"/>
                <a:sym typeface="Enriqueta"/>
              </a:rPr>
              <a:t>should not substitute for a consultation with an attorney and/or an accountant. </a:t>
            </a:r>
          </a:p>
          <a:p>
            <a:pPr marR="0" lvl="0" algn="l" rtl="0">
              <a:lnSpc>
                <a:spcPct val="100000"/>
              </a:lnSpc>
              <a:spcBef>
                <a:spcPts val="0"/>
              </a:spcBef>
              <a:spcAft>
                <a:spcPts val="0"/>
              </a:spcAft>
              <a:buClr>
                <a:schemeClr val="dk1"/>
              </a:buClr>
              <a:buSzPts val="2460"/>
            </a:pPr>
            <a:r>
              <a:rPr lang="en-US" sz="2000" b="0" i="0" u="none" strike="noStrike" cap="none" dirty="0">
                <a:solidFill>
                  <a:schemeClr val="dk1"/>
                </a:solidFill>
                <a:latin typeface="Enriqueta"/>
                <a:ea typeface="Enriqueta"/>
                <a:cs typeface="Enriqueta"/>
                <a:sym typeface="Enriqueta"/>
              </a:rPr>
              <a:t>These materials are for educational purposes only. Nothing contained herein creates a</a:t>
            </a:r>
            <a:r>
              <a:rPr lang="en-US" sz="2000" dirty="0">
                <a:solidFill>
                  <a:schemeClr val="dk1"/>
                </a:solidFill>
                <a:latin typeface="Enriqueta"/>
                <a:ea typeface="Enriqueta"/>
                <a:cs typeface="Enriqueta"/>
                <a:sym typeface="Enriqueta"/>
              </a:rPr>
              <a:t>n attorney-client relationship with Start Small Think Big.</a:t>
            </a:r>
            <a:endParaRPr sz="2000" b="0" i="0" u="none" strike="noStrike" cap="none" dirty="0">
              <a:solidFill>
                <a:schemeClr val="dk1"/>
              </a:solidFill>
              <a:latin typeface="Enriqueta"/>
              <a:ea typeface="Enriqueta"/>
              <a:cs typeface="Enriqueta"/>
              <a:sym typeface="Enriqueta"/>
            </a:endParaRPr>
          </a:p>
          <a:p>
            <a:pPr marL="0" marR="0" lvl="0" indent="0" algn="l" rtl="0">
              <a:lnSpc>
                <a:spcPct val="100000"/>
              </a:lnSpc>
              <a:spcBef>
                <a:spcPts val="0"/>
              </a:spcBef>
              <a:spcAft>
                <a:spcPts val="0"/>
              </a:spcAft>
              <a:buClr>
                <a:schemeClr val="dk1"/>
              </a:buClr>
              <a:buSzPts val="1290"/>
              <a:buFont typeface="Arial"/>
              <a:buNone/>
            </a:pPr>
            <a:endParaRPr sz="2000" b="0" i="0" u="sng" strike="noStrike" cap="none" dirty="0">
              <a:solidFill>
                <a:schemeClr val="dk1"/>
              </a:solidFill>
              <a:latin typeface="Enriqueta"/>
              <a:ea typeface="Enriqueta"/>
              <a:cs typeface="Enriqueta"/>
              <a:sym typeface="Enriqueta"/>
            </a:endParaRPr>
          </a:p>
          <a:p>
            <a:pPr marL="0" marR="0" lvl="0" indent="0" algn="l" rtl="0">
              <a:lnSpc>
                <a:spcPct val="100000"/>
              </a:lnSpc>
              <a:spcBef>
                <a:spcPts val="0"/>
              </a:spcBef>
              <a:spcAft>
                <a:spcPts val="0"/>
              </a:spcAft>
              <a:buClr>
                <a:schemeClr val="dk1"/>
              </a:buClr>
              <a:buSzPts val="2460"/>
              <a:buFont typeface="Arial"/>
              <a:buNone/>
            </a:pPr>
            <a:r>
              <a:rPr lang="en-US" sz="2000" b="0" i="0" u="none" strike="noStrike" cap="none" dirty="0">
                <a:solidFill>
                  <a:schemeClr val="dk1"/>
                </a:solidFill>
                <a:latin typeface="Enriqueta"/>
                <a:ea typeface="Enriqueta"/>
                <a:cs typeface="Enriqueta"/>
                <a:sym typeface="Enriqueta"/>
              </a:rPr>
              <a:t>This presentation is proprietary and </a:t>
            </a:r>
            <a:r>
              <a:rPr lang="en-US" sz="2000" b="1" i="0" u="none" strike="noStrike" cap="none" dirty="0">
                <a:solidFill>
                  <a:schemeClr val="dk1"/>
                </a:solidFill>
                <a:latin typeface="Enriqueta"/>
                <a:ea typeface="Enriqueta"/>
                <a:cs typeface="Enriqueta"/>
                <a:sym typeface="Enriqueta"/>
              </a:rPr>
              <a:t>may not </a:t>
            </a:r>
            <a:r>
              <a:rPr lang="en-US" sz="2000" b="0" i="0" u="none" strike="noStrike" cap="none" dirty="0">
                <a:solidFill>
                  <a:schemeClr val="dk1"/>
                </a:solidFill>
                <a:latin typeface="Enriqueta"/>
                <a:ea typeface="Enriqueta"/>
                <a:cs typeface="Enriqueta"/>
                <a:sym typeface="Enriqueta"/>
              </a:rPr>
              <a:t>be recorded, photographed, reproduced, or distributed without prior written consent of Start Small Think Big. </a:t>
            </a:r>
            <a:endParaRPr sz="2000" b="0" i="0" u="none" strike="noStrike" cap="none" dirty="0">
              <a:solidFill>
                <a:schemeClr val="dk1"/>
              </a:solidFill>
              <a:latin typeface="Enriqueta"/>
              <a:ea typeface="Enriqueta"/>
              <a:cs typeface="Enriqueta"/>
              <a:sym typeface="Enriqueta"/>
            </a:endParaRPr>
          </a:p>
          <a:p>
            <a:pPr marL="0" marR="0" lvl="0" indent="0" algn="l" rtl="0">
              <a:lnSpc>
                <a:spcPct val="100000"/>
              </a:lnSpc>
              <a:spcBef>
                <a:spcPts val="0"/>
              </a:spcBef>
              <a:spcAft>
                <a:spcPts val="0"/>
              </a:spcAft>
              <a:buClr>
                <a:schemeClr val="dk1"/>
              </a:buClr>
              <a:buSzPts val="2460"/>
              <a:buFont typeface="Arial"/>
              <a:buNone/>
            </a:pPr>
            <a:endParaRPr sz="2000" b="0" i="0" u="none" strike="noStrike" cap="none" dirty="0">
              <a:solidFill>
                <a:schemeClr val="dk1"/>
              </a:solidFill>
              <a:latin typeface="Enriqueta"/>
              <a:ea typeface="Enriqueta"/>
              <a:cs typeface="Enriqueta"/>
              <a:sym typeface="Enriqueta"/>
            </a:endParaRPr>
          </a:p>
          <a:p>
            <a:pPr marL="0" marR="0" lvl="0" indent="0" algn="l" rtl="0">
              <a:lnSpc>
                <a:spcPct val="100000"/>
              </a:lnSpc>
              <a:spcBef>
                <a:spcPts val="0"/>
              </a:spcBef>
              <a:spcAft>
                <a:spcPts val="0"/>
              </a:spcAft>
              <a:buClr>
                <a:srgbClr val="000000"/>
              </a:buClr>
              <a:buSzPts val="1700"/>
              <a:buFont typeface="Arial"/>
              <a:buNone/>
            </a:pPr>
            <a:endParaRPr sz="2000" b="0" i="0" u="none" strike="noStrike" cap="none" dirty="0">
              <a:solidFill>
                <a:srgbClr val="000000"/>
              </a:solidFill>
              <a:latin typeface="Enriqueta"/>
              <a:ea typeface="Enriqueta"/>
              <a:cs typeface="Enriqueta"/>
              <a:sym typeface="Enriqueta"/>
            </a:endParaRPr>
          </a:p>
        </p:txBody>
      </p:sp>
      <p:sp>
        <p:nvSpPr>
          <p:cNvPr id="130" name="Google Shape;130;p3"/>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Enriqueta"/>
                <a:ea typeface="Enriqueta"/>
                <a:cs typeface="Enriqueta"/>
                <a:sym typeface="Enriqueta"/>
              </a:rPr>
              <a:t>3</a:t>
            </a:fld>
            <a:endParaRPr sz="1300" b="0" i="0" u="none" strike="noStrike" cap="none">
              <a:solidFill>
                <a:schemeClr val="dk1"/>
              </a:solidFill>
              <a:latin typeface="Enriqueta"/>
              <a:ea typeface="Enriqueta"/>
              <a:cs typeface="Enriqueta"/>
              <a:sym typeface="Enriqueta"/>
            </a:endParaRPr>
          </a:p>
        </p:txBody>
      </p:sp>
      <p:sp>
        <p:nvSpPr>
          <p:cNvPr id="131" name="Google Shape;131;p3"/>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Enriqueta"/>
                <a:ea typeface="Enriqueta"/>
                <a:cs typeface="Enriqueta"/>
                <a:sym typeface="Enriqueta"/>
              </a:rPr>
              <a:t>©</a:t>
            </a:r>
            <a:r>
              <a:rPr lang="en-US" sz="1800" b="0" i="0" u="none" strike="noStrike" cap="none">
                <a:solidFill>
                  <a:srgbClr val="9E9E9E"/>
                </a:solidFill>
                <a:latin typeface="Enriqueta"/>
                <a:ea typeface="Enriqueta"/>
                <a:cs typeface="Enriqueta"/>
                <a:sym typeface="Enriqueta"/>
              </a:rPr>
              <a:t> </a:t>
            </a:r>
            <a:endParaRPr sz="1800" b="0" i="0" u="none" strike="noStrike" cap="none">
              <a:solidFill>
                <a:srgbClr val="9E9E9E"/>
              </a:solidFill>
              <a:latin typeface="Enriqueta"/>
              <a:ea typeface="Enriqueta"/>
              <a:cs typeface="Enriqueta"/>
              <a:sym typeface="Enriquet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24"/>
          <p:cNvSpPr txBox="1"/>
          <p:nvPr/>
        </p:nvSpPr>
        <p:spPr>
          <a:xfrm>
            <a:off x="2656704" y="4340311"/>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3" name="Google Shape;373;p24"/>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30</a:t>
            </a:fld>
            <a:endParaRPr sz="1300" b="0" i="0" u="none" strike="noStrike" cap="none">
              <a:solidFill>
                <a:schemeClr val="dk1"/>
              </a:solidFill>
              <a:latin typeface="Arial"/>
              <a:ea typeface="Arial"/>
              <a:cs typeface="Arial"/>
              <a:sym typeface="Arial"/>
            </a:endParaRPr>
          </a:p>
        </p:txBody>
      </p:sp>
      <p:sp>
        <p:nvSpPr>
          <p:cNvPr id="374" name="Google Shape;374;p24"/>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7" name="Group 6">
            <a:extLst>
              <a:ext uri="{FF2B5EF4-FFF2-40B4-BE49-F238E27FC236}">
                <a16:creationId xmlns:a16="http://schemas.microsoft.com/office/drawing/2014/main" id="{29EA676F-8C84-4855-B74C-BACCD6AFDCB3}"/>
              </a:ext>
            </a:extLst>
          </p:cNvPr>
          <p:cNvGrpSpPr/>
          <p:nvPr/>
        </p:nvGrpSpPr>
        <p:grpSpPr>
          <a:xfrm>
            <a:off x="1061400" y="743453"/>
            <a:ext cx="7021200" cy="4407789"/>
            <a:chOff x="911825" y="743453"/>
            <a:chExt cx="7021200" cy="4407789"/>
          </a:xfrm>
        </p:grpSpPr>
        <p:sp>
          <p:nvSpPr>
            <p:cNvPr id="8" name="Google Shape;218;p12">
              <a:extLst>
                <a:ext uri="{FF2B5EF4-FFF2-40B4-BE49-F238E27FC236}">
                  <a16:creationId xmlns:a16="http://schemas.microsoft.com/office/drawing/2014/main" id="{F77DF641-9C53-49A1-8762-AF655DD63FA6}"/>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Raising Capital</a:t>
              </a:r>
              <a:endParaRPr sz="3500" b="1" i="0" u="none" strike="noStrike" cap="none" dirty="0">
                <a:solidFill>
                  <a:srgbClr val="008DB1"/>
                </a:solidFill>
                <a:latin typeface="Enriqueta"/>
                <a:ea typeface="Enriqueta"/>
                <a:cs typeface="Enriqueta"/>
                <a:sym typeface="Enriqueta"/>
              </a:endParaRPr>
            </a:p>
          </p:txBody>
        </p:sp>
        <p:sp>
          <p:nvSpPr>
            <p:cNvPr id="9" name="Google Shape;221;p12">
              <a:extLst>
                <a:ext uri="{FF2B5EF4-FFF2-40B4-BE49-F238E27FC236}">
                  <a16:creationId xmlns:a16="http://schemas.microsoft.com/office/drawing/2014/main" id="{EFC7FCB3-633B-472E-A96E-63DAC3D8B64F}"/>
                </a:ext>
              </a:extLst>
            </p:cNvPr>
            <p:cNvSpPr txBox="1"/>
            <p:nvPr/>
          </p:nvSpPr>
          <p:spPr>
            <a:xfrm>
              <a:off x="911825" y="1361700"/>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Community Investment</a:t>
              </a:r>
              <a:endParaRPr lang="en-US" sz="1650" b="1" dirty="0">
                <a:solidFill>
                  <a:srgbClr val="E39717"/>
                </a:solidFill>
                <a:latin typeface="Enriqueta"/>
                <a:ea typeface="Enriqueta"/>
                <a:cs typeface="Enriqueta"/>
                <a:sym typeface="Enriqueta"/>
              </a:endParaRP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b="1" dirty="0">
                  <a:solidFill>
                    <a:schemeClr val="dk1"/>
                  </a:solidFill>
                  <a:latin typeface="Enriqueta"/>
                  <a:ea typeface="Enriqueta"/>
                  <a:cs typeface="Enriqueta"/>
                  <a:sym typeface="Enriqueta"/>
                </a:rPr>
                <a:t>Community investors </a:t>
              </a:r>
              <a:r>
                <a:rPr lang="en-US" sz="1650" dirty="0">
                  <a:solidFill>
                    <a:schemeClr val="dk1"/>
                  </a:solidFill>
                  <a:latin typeface="Enriqueta"/>
                  <a:ea typeface="Enriqueta"/>
                  <a:cs typeface="Enriqueta"/>
                  <a:sym typeface="Enriqueta"/>
                </a:rPr>
                <a:t>are persons who are not worker-members and hold a share or other proprietary interest in a worker cooperative.</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Their voting power should be specified in the articles or bylaws and is </a:t>
              </a:r>
              <a:r>
                <a:rPr lang="en-US" sz="1650" dirty="0">
                  <a:solidFill>
                    <a:schemeClr val="dk1"/>
                  </a:solidFill>
                  <a:latin typeface="Enriqueta"/>
                  <a:ea typeface="Enriqueta"/>
                  <a:cs typeface="Enriqueta"/>
                  <a:sym typeface="Enriqueta"/>
                </a:rPr>
                <a:t>very limited—only to approval rights of merger, sale of major assets, reorganization, or dissolution. No right to propose actions.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Investors can contribute up to $1,000 without needing to register the investment with the state (saves them filing and attorney fees)</a:t>
              </a:r>
              <a:endParaRPr lang="en-US" sz="1650" b="1" i="0" u="none" strike="noStrike" cap="none" dirty="0">
                <a:solidFill>
                  <a:srgbClr val="E39717"/>
                </a:solidFill>
                <a:latin typeface="Enriqueta"/>
                <a:ea typeface="Enriqueta"/>
                <a:cs typeface="Enriqueta"/>
                <a:sym typeface="Enriqueta"/>
              </a:endParaRPr>
            </a:p>
            <a:p>
              <a:pPr>
                <a:lnSpc>
                  <a:spcPct val="150000"/>
                </a:lnSpc>
                <a:spcBef>
                  <a:spcPts val="200"/>
                </a:spcBef>
                <a:buClr>
                  <a:schemeClr val="dk1"/>
                </a:buClr>
                <a:buSzPts val="1100"/>
              </a:pPr>
              <a:r>
                <a:rPr lang="en-US" sz="1650" b="1" i="0" u="none" strike="noStrike" cap="none" dirty="0">
                  <a:solidFill>
                    <a:srgbClr val="E39717"/>
                  </a:solidFill>
                  <a:latin typeface="Enriqueta"/>
                  <a:ea typeface="Enriqueta"/>
                  <a:cs typeface="Enriqueta"/>
                  <a:sym typeface="Enriqueta"/>
                </a:rPr>
                <a:t>Issuing Shares</a:t>
              </a:r>
              <a:endParaRPr lang="en-US" sz="1650" i="0" u="none" strike="noStrike" cap="none" dirty="0">
                <a:solidFill>
                  <a:schemeClr val="dk1"/>
                </a:solidFill>
                <a:latin typeface="Enriqueta"/>
                <a:ea typeface="Enriqueta"/>
                <a:cs typeface="Enriqueta"/>
                <a:sym typeface="Enriqueta"/>
              </a:endParaRP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Unlimited shares or membership interests may be issued to help generate capital</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1"/>
          <p:cNvSpPr txBox="1"/>
          <p:nvPr/>
        </p:nvSpPr>
        <p:spPr>
          <a:xfrm>
            <a:off x="2656704" y="4340311"/>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0" name="Google Shape;340;p21"/>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31</a:t>
            </a:fld>
            <a:endParaRPr sz="1300" b="0" i="0" u="none" strike="noStrike" cap="none">
              <a:solidFill>
                <a:schemeClr val="dk1"/>
              </a:solidFill>
              <a:latin typeface="Arial"/>
              <a:ea typeface="Arial"/>
              <a:cs typeface="Arial"/>
              <a:sym typeface="Arial"/>
            </a:endParaRPr>
          </a:p>
        </p:txBody>
      </p:sp>
      <p:sp>
        <p:nvSpPr>
          <p:cNvPr id="341" name="Google Shape;341;p21"/>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7" name="Group 6">
            <a:extLst>
              <a:ext uri="{FF2B5EF4-FFF2-40B4-BE49-F238E27FC236}">
                <a16:creationId xmlns:a16="http://schemas.microsoft.com/office/drawing/2014/main" id="{D493C50D-115D-44F0-A491-6D6FF8BCC15C}"/>
              </a:ext>
            </a:extLst>
          </p:cNvPr>
          <p:cNvGrpSpPr/>
          <p:nvPr/>
        </p:nvGrpSpPr>
        <p:grpSpPr>
          <a:xfrm>
            <a:off x="1061400" y="743453"/>
            <a:ext cx="7021200" cy="4580318"/>
            <a:chOff x="911825" y="743453"/>
            <a:chExt cx="7021200" cy="4580318"/>
          </a:xfrm>
        </p:grpSpPr>
        <p:sp>
          <p:nvSpPr>
            <p:cNvPr id="8" name="Google Shape;218;p12">
              <a:extLst>
                <a:ext uri="{FF2B5EF4-FFF2-40B4-BE49-F238E27FC236}">
                  <a16:creationId xmlns:a16="http://schemas.microsoft.com/office/drawing/2014/main" id="{93DADFA3-F1DE-4C76-82DC-D2F9EF59B2F3}"/>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Tax Implications</a:t>
              </a:r>
              <a:endParaRPr sz="3500" b="1" i="0" u="none" strike="noStrike" cap="none" dirty="0">
                <a:solidFill>
                  <a:srgbClr val="008DB1"/>
                </a:solidFill>
                <a:latin typeface="Enriqueta"/>
                <a:ea typeface="Enriqueta"/>
                <a:cs typeface="Enriqueta"/>
                <a:sym typeface="Enriqueta"/>
              </a:endParaRPr>
            </a:p>
          </p:txBody>
        </p:sp>
        <p:sp>
          <p:nvSpPr>
            <p:cNvPr id="9" name="Google Shape;221;p12">
              <a:extLst>
                <a:ext uri="{FF2B5EF4-FFF2-40B4-BE49-F238E27FC236}">
                  <a16:creationId xmlns:a16="http://schemas.microsoft.com/office/drawing/2014/main" id="{F0DFFDCD-B949-4D1B-BD3E-FBF2880639D5}"/>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Entity Taxation</a:t>
              </a:r>
              <a:endParaRPr lang="en-US" sz="1650" i="0" u="none" strike="noStrike" cap="none" dirty="0">
                <a:solidFill>
                  <a:schemeClr val="dk1"/>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Subchapter T allows cooperatives to deduct patronage distributions from their gross taxable income (but worker-members will pay tax on profit derived from dividend)</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endParaRPr lang="en-US" sz="1650" dirty="0">
                <a:solidFill>
                  <a:schemeClr val="dk1"/>
                </a:solidFill>
                <a:latin typeface="Enriqueta"/>
                <a:ea typeface="Enriqueta"/>
                <a:cs typeface="Enriqueta"/>
                <a:sym typeface="Enriqueta"/>
              </a:endParaRPr>
            </a:p>
            <a:p>
              <a:pPr>
                <a:lnSpc>
                  <a:spcPct val="80000"/>
                </a:lnSpc>
                <a:spcBef>
                  <a:spcPts val="200"/>
                </a:spcBef>
                <a:buClr>
                  <a:schemeClr val="dk1"/>
                </a:buClr>
                <a:buSzPts val="1100"/>
              </a:pPr>
              <a:r>
                <a:rPr lang="en-US" sz="1650" b="1" i="0" u="none" strike="noStrike" cap="none" dirty="0">
                  <a:solidFill>
                    <a:srgbClr val="E39717"/>
                  </a:solidFill>
                  <a:latin typeface="Enriqueta"/>
                  <a:ea typeface="Enriqueta"/>
                  <a:cs typeface="Enriqueta"/>
                  <a:sym typeface="Enriqueta"/>
                </a:rPr>
                <a:t>Member Taxation</a:t>
              </a:r>
              <a:endParaRPr lang="en-US" sz="1650" dirty="0">
                <a:solidFill>
                  <a:schemeClr val="dk1"/>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Worker-members file W-2’s and the coop will withhold employment taxes</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They pay employment taxes on wages and personal income tax on their wage/profit distributions</a:t>
              </a:r>
              <a:endParaRPr lang="en-US" sz="165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endParaRPr lang="en-US" sz="1650"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Securities Law Exemption</a:t>
              </a:r>
              <a:endParaRPr lang="en-US" sz="1650" b="1" dirty="0">
                <a:solidFill>
                  <a:srgbClr val="E39717"/>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Equity contributions up to $1000 are exempt from having to register those investments with the State</a:t>
              </a:r>
            </a:p>
            <a:p>
              <a:pPr marL="0" marR="0" lvl="0" indent="0" algn="l" rtl="0">
                <a:lnSpc>
                  <a:spcPct val="80000"/>
                </a:lnSpc>
                <a:spcBef>
                  <a:spcPts val="200"/>
                </a:spcBef>
                <a:spcAft>
                  <a:spcPts val="0"/>
                </a:spcAft>
                <a:buClr>
                  <a:schemeClr val="dk1"/>
                </a:buClr>
                <a:buSzPts val="1100"/>
                <a:buFont typeface="Arial"/>
                <a:buNone/>
              </a:pPr>
              <a:endParaRPr lang="en-US" sz="165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endParaRPr lang="en-US" sz="1650"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endParaRPr lang="en-US" sz="1650" i="0" u="none" strike="noStrike" cap="none" dirty="0">
                <a:solidFill>
                  <a:schemeClr val="dk1"/>
                </a:solidFill>
                <a:latin typeface="Enriqueta"/>
                <a:ea typeface="Enriqueta"/>
                <a:cs typeface="Enriqueta"/>
                <a:sym typeface="Enriqueta"/>
              </a:endParaRPr>
            </a:p>
            <a:p>
              <a:pPr marL="0" marR="0" lvl="0" indent="0" algn="ctr" rtl="0">
                <a:lnSpc>
                  <a:spcPct val="80000"/>
                </a:lnSpc>
                <a:spcBef>
                  <a:spcPts val="200"/>
                </a:spcBef>
                <a:spcAft>
                  <a:spcPts val="0"/>
                </a:spcAft>
                <a:buClr>
                  <a:schemeClr val="dk1"/>
                </a:buClr>
                <a:buSzPts val="1100"/>
                <a:buFont typeface="Arial"/>
                <a:buNone/>
              </a:pPr>
              <a:r>
                <a:rPr lang="en-US" sz="1650" i="1" dirty="0">
                  <a:solidFill>
                    <a:schemeClr val="dk1"/>
                  </a:solidFill>
                  <a:latin typeface="Enriqueta"/>
                  <a:ea typeface="Enriqueta"/>
                  <a:cs typeface="Enriqueta"/>
                  <a:sym typeface="Enriqueta"/>
                </a:rPr>
                <a:t>Note: The taxation of cooperatives is incredibly complex. See a tax attorney for specific legal advice about your tax obligations.</a:t>
              </a:r>
              <a:endParaRPr lang="en-US" sz="1650" i="1" u="none" strike="noStrike" cap="none" dirty="0">
                <a:solidFill>
                  <a:schemeClr val="dk1"/>
                </a:solidFill>
                <a:latin typeface="Enriqueta"/>
                <a:ea typeface="Enriqueta"/>
                <a:cs typeface="Enriqueta"/>
                <a:sym typeface="Enriqueta"/>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2" name="Google Shape;362;p23"/>
          <p:cNvSpPr txBox="1"/>
          <p:nvPr/>
        </p:nvSpPr>
        <p:spPr>
          <a:xfrm>
            <a:off x="2656704" y="4340311"/>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3" name="Google Shape;363;p23"/>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32</a:t>
            </a:fld>
            <a:endParaRPr sz="1300" b="0" i="0" u="none" strike="noStrike" cap="none">
              <a:solidFill>
                <a:schemeClr val="dk1"/>
              </a:solidFill>
              <a:latin typeface="Arial"/>
              <a:ea typeface="Arial"/>
              <a:cs typeface="Arial"/>
              <a:sym typeface="Arial"/>
            </a:endParaRPr>
          </a:p>
        </p:txBody>
      </p:sp>
      <p:sp>
        <p:nvSpPr>
          <p:cNvPr id="364" name="Google Shape;364;p23"/>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7" name="Group 6">
            <a:extLst>
              <a:ext uri="{FF2B5EF4-FFF2-40B4-BE49-F238E27FC236}">
                <a16:creationId xmlns:a16="http://schemas.microsoft.com/office/drawing/2014/main" id="{1EEB2323-B149-4C12-B3FB-DE45069E4C7C}"/>
              </a:ext>
            </a:extLst>
          </p:cNvPr>
          <p:cNvGrpSpPr/>
          <p:nvPr/>
        </p:nvGrpSpPr>
        <p:grpSpPr>
          <a:xfrm>
            <a:off x="1061400" y="743453"/>
            <a:ext cx="7021200" cy="4580318"/>
            <a:chOff x="911825" y="743453"/>
            <a:chExt cx="7021200" cy="4580318"/>
          </a:xfrm>
        </p:grpSpPr>
        <p:sp>
          <p:nvSpPr>
            <p:cNvPr id="8" name="Google Shape;218;p12">
              <a:extLst>
                <a:ext uri="{FF2B5EF4-FFF2-40B4-BE49-F238E27FC236}">
                  <a16:creationId xmlns:a16="http://schemas.microsoft.com/office/drawing/2014/main" id="{2A74CD11-88BA-45F9-916B-C2A64C89D93B}"/>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Employment </a:t>
              </a:r>
              <a:r>
                <a:rPr lang="en-US" sz="3500" b="1" dirty="0">
                  <a:solidFill>
                    <a:srgbClr val="008DB1"/>
                  </a:solidFill>
                  <a:latin typeface="Enriqueta"/>
                  <a:ea typeface="Enriqueta"/>
                  <a:cs typeface="Enriqueta"/>
                  <a:sym typeface="Enriqueta"/>
                </a:rPr>
                <a:t>Decisions</a:t>
              </a:r>
              <a:endParaRPr sz="3500" b="1" i="0" u="none" strike="noStrike" cap="none" dirty="0">
                <a:solidFill>
                  <a:srgbClr val="008DB1"/>
                </a:solidFill>
                <a:latin typeface="Enriqueta"/>
                <a:ea typeface="Enriqueta"/>
                <a:cs typeface="Enriqueta"/>
                <a:sym typeface="Enriqueta"/>
              </a:endParaRPr>
            </a:p>
          </p:txBody>
        </p:sp>
        <p:sp>
          <p:nvSpPr>
            <p:cNvPr id="9" name="Google Shape;221;p12">
              <a:extLst>
                <a:ext uri="{FF2B5EF4-FFF2-40B4-BE49-F238E27FC236}">
                  <a16:creationId xmlns:a16="http://schemas.microsoft.com/office/drawing/2014/main" id="{3FCFA9CE-7872-4F07-B9B6-1D7D7C0295B0}"/>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a:lnSpc>
                  <a:spcPct val="150000"/>
                </a:lnSpc>
                <a:spcBef>
                  <a:spcPts val="200"/>
                </a:spcBef>
                <a:buClr>
                  <a:schemeClr val="dk1"/>
                </a:buClr>
                <a:buSzPts val="1100"/>
              </a:pPr>
              <a:r>
                <a:rPr lang="en-US" sz="1650" b="1" dirty="0">
                  <a:solidFill>
                    <a:srgbClr val="E39717"/>
                  </a:solidFill>
                  <a:latin typeface="Enriqueta"/>
                  <a:ea typeface="Enriqueta"/>
                  <a:cs typeface="Enriqueta"/>
                  <a:sym typeface="Enriqueta"/>
                </a:rPr>
                <a:t>Legal Background:</a:t>
              </a:r>
              <a:endParaRPr lang="en-US" sz="1650" i="0" u="none" strike="noStrike" cap="none" dirty="0">
                <a:solidFill>
                  <a:schemeClr val="dk1"/>
                </a:solidFill>
                <a:latin typeface="Enriqueta"/>
                <a:ea typeface="Enriqueta"/>
                <a:cs typeface="Enriqueta"/>
                <a:sym typeface="Enriqueta"/>
              </a:endParaRP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Generally, we think of employment law as applying to someone working for someone else. In cooperatives, everyone is working with each other and has equal power.</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However, employment law likely still applies.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There are four categories of persons who are not considered employees: volunteers, interns, independent contractors, and partners.</a:t>
              </a:r>
            </a:p>
            <a:p>
              <a:pPr marL="285750" indent="-285750">
                <a:lnSpc>
                  <a:spcPct val="15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In California, anyone who works for your business is very likely an employee</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endParaRPr lang="en-US" sz="1650" i="0" u="none" strike="noStrike" cap="none" dirty="0">
                <a:solidFill>
                  <a:schemeClr val="dk1"/>
                </a:solidFill>
                <a:latin typeface="Enriqueta"/>
                <a:ea typeface="Enriqueta"/>
                <a:cs typeface="Enriqueta"/>
                <a:sym typeface="Enriqueta"/>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2" name="Google Shape;362;p23"/>
          <p:cNvSpPr txBox="1"/>
          <p:nvPr/>
        </p:nvSpPr>
        <p:spPr>
          <a:xfrm>
            <a:off x="2656704" y="4340311"/>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3" name="Google Shape;363;p23"/>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33</a:t>
            </a:fld>
            <a:endParaRPr sz="1300" b="0" i="0" u="none" strike="noStrike" cap="none">
              <a:solidFill>
                <a:schemeClr val="dk1"/>
              </a:solidFill>
              <a:latin typeface="Arial"/>
              <a:ea typeface="Arial"/>
              <a:cs typeface="Arial"/>
              <a:sym typeface="Arial"/>
            </a:endParaRPr>
          </a:p>
        </p:txBody>
      </p:sp>
      <p:sp>
        <p:nvSpPr>
          <p:cNvPr id="364" name="Google Shape;364;p23"/>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7" name="Group 6">
            <a:extLst>
              <a:ext uri="{FF2B5EF4-FFF2-40B4-BE49-F238E27FC236}">
                <a16:creationId xmlns:a16="http://schemas.microsoft.com/office/drawing/2014/main" id="{1EEB2323-B149-4C12-B3FB-DE45069E4C7C}"/>
              </a:ext>
            </a:extLst>
          </p:cNvPr>
          <p:cNvGrpSpPr/>
          <p:nvPr/>
        </p:nvGrpSpPr>
        <p:grpSpPr>
          <a:xfrm>
            <a:off x="1061400" y="743453"/>
            <a:ext cx="7021200" cy="4580318"/>
            <a:chOff x="911825" y="743453"/>
            <a:chExt cx="7021200" cy="4580318"/>
          </a:xfrm>
        </p:grpSpPr>
        <p:sp>
          <p:nvSpPr>
            <p:cNvPr id="8" name="Google Shape;218;p12">
              <a:extLst>
                <a:ext uri="{FF2B5EF4-FFF2-40B4-BE49-F238E27FC236}">
                  <a16:creationId xmlns:a16="http://schemas.microsoft.com/office/drawing/2014/main" id="{2A74CD11-88BA-45F9-916B-C2A64C89D93B}"/>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8DB1"/>
                  </a:solidFill>
                  <a:latin typeface="Enriqueta"/>
                  <a:ea typeface="Enriqueta"/>
                  <a:cs typeface="Enriqueta"/>
                  <a:sym typeface="Enriqueta"/>
                </a:rPr>
                <a:t>Employment </a:t>
              </a:r>
              <a:r>
                <a:rPr lang="en-US" sz="3500" b="1" dirty="0">
                  <a:solidFill>
                    <a:srgbClr val="008DB1"/>
                  </a:solidFill>
                  <a:latin typeface="Enriqueta"/>
                  <a:ea typeface="Enriqueta"/>
                  <a:cs typeface="Enriqueta"/>
                  <a:sym typeface="Enriqueta"/>
                </a:rPr>
                <a:t>Decisions, Cont.</a:t>
              </a:r>
              <a:endParaRPr sz="3500" b="1" i="0" u="none" strike="noStrike" cap="none" dirty="0">
                <a:solidFill>
                  <a:srgbClr val="008DB1"/>
                </a:solidFill>
                <a:latin typeface="Enriqueta"/>
                <a:ea typeface="Enriqueta"/>
                <a:cs typeface="Enriqueta"/>
                <a:sym typeface="Enriqueta"/>
              </a:endParaRPr>
            </a:p>
          </p:txBody>
        </p:sp>
        <p:sp>
          <p:nvSpPr>
            <p:cNvPr id="9" name="Google Shape;221;p12">
              <a:extLst>
                <a:ext uri="{FF2B5EF4-FFF2-40B4-BE49-F238E27FC236}">
                  <a16:creationId xmlns:a16="http://schemas.microsoft.com/office/drawing/2014/main" id="{3FCFA9CE-7872-4F07-B9B6-1D7D7C0295B0}"/>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r>
                <a:rPr lang="en-US" sz="1650" b="1" dirty="0">
                  <a:solidFill>
                    <a:srgbClr val="E39717"/>
                  </a:solidFill>
                  <a:latin typeface="Enriqueta"/>
                  <a:ea typeface="Enriqueta"/>
                  <a:cs typeface="Enriqueta"/>
                  <a:sym typeface="Enriqueta"/>
                </a:rPr>
                <a:t>Legal Implications: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Employee/partner distinction usually hinges on questions of control; because co-ops give everyone equal control, members are likely employees</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Worker-owners need to provide themselves with employee protections from Day 1 if they incorporate as a worker co-op (including minimum wage, workers compensation insurance, paid sick leave, etc.)</a:t>
              </a:r>
            </a:p>
            <a:p>
              <a:pPr marL="285750" marR="0" lvl="0" indent="-285750" algn="l" rtl="0">
                <a:lnSpc>
                  <a:spcPct val="150000"/>
                </a:lnSpc>
                <a:spcBef>
                  <a:spcPts val="200"/>
                </a:spcBef>
                <a:spcAft>
                  <a:spcPts val="0"/>
                </a:spcAft>
                <a:buClr>
                  <a:schemeClr val="dk1"/>
                </a:buClr>
                <a:buSzPts val="1100"/>
                <a:buFont typeface="Arial" panose="020B0604020202020204" pitchFamily="34" charset="0"/>
                <a:buChar char="•"/>
              </a:pPr>
              <a:r>
                <a:rPr lang="en-US" sz="1650" i="0" u="none" strike="noStrike" cap="none" dirty="0">
                  <a:solidFill>
                    <a:schemeClr val="dk1"/>
                  </a:solidFill>
                  <a:latin typeface="Enriqueta"/>
                  <a:ea typeface="Enriqueta"/>
                  <a:cs typeface="Enriqueta"/>
                  <a:sym typeface="Enriqueta"/>
                </a:rPr>
                <a:t>This is a key distinction from LLCs, where managing members are not considered employees if every member is sharing ownership and control (they would pay a self-employment tax)</a:t>
              </a:r>
            </a:p>
          </p:txBody>
        </p:sp>
      </p:grpSp>
    </p:spTree>
    <p:extLst>
      <p:ext uri="{BB962C8B-B14F-4D97-AF65-F5344CB8AC3E}">
        <p14:creationId xmlns:p14="http://schemas.microsoft.com/office/powerpoint/2010/main" val="2330673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18"/>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34</a:t>
            </a:fld>
            <a:endParaRPr sz="1300" b="0" i="0" u="none" strike="noStrike" cap="none">
              <a:solidFill>
                <a:schemeClr val="dk1"/>
              </a:solidFill>
              <a:latin typeface="Arial"/>
              <a:ea typeface="Arial"/>
              <a:cs typeface="Arial"/>
              <a:sym typeface="Arial"/>
            </a:endParaRPr>
          </a:p>
        </p:txBody>
      </p:sp>
      <p:sp>
        <p:nvSpPr>
          <p:cNvPr id="287" name="Google Shape;287;p18"/>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grpSp>
        <p:nvGrpSpPr>
          <p:cNvPr id="6" name="Group 5">
            <a:extLst>
              <a:ext uri="{FF2B5EF4-FFF2-40B4-BE49-F238E27FC236}">
                <a16:creationId xmlns:a16="http://schemas.microsoft.com/office/drawing/2014/main" id="{02D2E4F5-D56B-4CE4-B75B-9C4816F7F682}"/>
              </a:ext>
            </a:extLst>
          </p:cNvPr>
          <p:cNvGrpSpPr/>
          <p:nvPr/>
        </p:nvGrpSpPr>
        <p:grpSpPr>
          <a:xfrm>
            <a:off x="1061400" y="743453"/>
            <a:ext cx="7021200" cy="4580318"/>
            <a:chOff x="911825" y="743453"/>
            <a:chExt cx="7021200" cy="4580318"/>
          </a:xfrm>
        </p:grpSpPr>
        <p:sp>
          <p:nvSpPr>
            <p:cNvPr id="7" name="Google Shape;218;p12">
              <a:extLst>
                <a:ext uri="{FF2B5EF4-FFF2-40B4-BE49-F238E27FC236}">
                  <a16:creationId xmlns:a16="http://schemas.microsoft.com/office/drawing/2014/main" id="{C4DC4DD8-3FC3-4912-9A10-820E36DF4AEB}"/>
                </a:ext>
              </a:extLst>
            </p:cNvPr>
            <p:cNvSpPr txBox="1"/>
            <p:nvPr/>
          </p:nvSpPr>
          <p:spPr>
            <a:xfrm>
              <a:off x="1079590" y="743453"/>
              <a:ext cx="6685671" cy="790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500" b="1" dirty="0">
                  <a:solidFill>
                    <a:srgbClr val="008DB1"/>
                  </a:solidFill>
                  <a:latin typeface="Enriqueta"/>
                  <a:ea typeface="Enriqueta"/>
                  <a:cs typeface="Enriqueta"/>
                  <a:sym typeface="Enriqueta"/>
                </a:rPr>
                <a:t>Cooperatives Pro v. Con</a:t>
              </a:r>
              <a:endParaRPr sz="3500" b="1" i="0" u="none" strike="noStrike" cap="none" dirty="0">
                <a:solidFill>
                  <a:srgbClr val="008DB1"/>
                </a:solidFill>
                <a:latin typeface="Enriqueta"/>
                <a:ea typeface="Enriqueta"/>
                <a:cs typeface="Enriqueta"/>
                <a:sym typeface="Enriqueta"/>
              </a:endParaRPr>
            </a:p>
          </p:txBody>
        </p:sp>
        <p:sp>
          <p:nvSpPr>
            <p:cNvPr id="8" name="Google Shape;221;p12">
              <a:extLst>
                <a:ext uri="{FF2B5EF4-FFF2-40B4-BE49-F238E27FC236}">
                  <a16:creationId xmlns:a16="http://schemas.microsoft.com/office/drawing/2014/main" id="{B681500D-E52B-4174-A22A-6B1DD1F27681}"/>
                </a:ext>
              </a:extLst>
            </p:cNvPr>
            <p:cNvSpPr txBox="1"/>
            <p:nvPr/>
          </p:nvSpPr>
          <p:spPr>
            <a:xfrm>
              <a:off x="911825" y="1534229"/>
              <a:ext cx="7021200" cy="378954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Pro:</a:t>
              </a:r>
              <a:endParaRPr lang="en-US" sz="1650" b="1" dirty="0">
                <a:solidFill>
                  <a:srgbClr val="E39717"/>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Profits are equitably distributed</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Employees have a greater stake in the success of the business</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No personal liability for cooperative decisions</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One-person, one-vote ensures equal control</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Availability of community investors</a:t>
              </a: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May have flow-through taxation, i.e. all worker-owners pay taxes on business profits in their individual returns</a:t>
              </a:r>
            </a:p>
            <a:p>
              <a:pPr marR="0" lvl="0" algn="l" rtl="0">
                <a:lnSpc>
                  <a:spcPct val="80000"/>
                </a:lnSpc>
                <a:spcBef>
                  <a:spcPts val="200"/>
                </a:spcBef>
                <a:spcAft>
                  <a:spcPts val="0"/>
                </a:spcAft>
                <a:buClr>
                  <a:schemeClr val="dk1"/>
                </a:buClr>
                <a:buSzPts val="1100"/>
              </a:pPr>
              <a:endParaRPr lang="en-US" sz="1650"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r>
                <a:rPr lang="en-US" sz="1650" b="1" i="0" u="none" strike="noStrike" cap="none" dirty="0">
                  <a:solidFill>
                    <a:srgbClr val="E39717"/>
                  </a:solidFill>
                  <a:latin typeface="Enriqueta"/>
                  <a:ea typeface="Enriqueta"/>
                  <a:cs typeface="Enriqueta"/>
                  <a:sym typeface="Enriqueta"/>
                </a:rPr>
                <a:t>Con:</a:t>
              </a:r>
            </a:p>
            <a:p>
              <a:pPr marL="285750" indent="-285750">
                <a:lnSpc>
                  <a:spcPct val="8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Workers and worker-owners must comply with state employment law requirements (including minimum wage, healthcare, etc.)</a:t>
              </a:r>
            </a:p>
            <a:p>
              <a:pPr marL="285750" indent="-285750">
                <a:lnSpc>
                  <a:spcPct val="8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Decision-making is decentralized and may be less efficient</a:t>
              </a:r>
            </a:p>
            <a:p>
              <a:pPr marL="285750" indent="-285750">
                <a:lnSpc>
                  <a:spcPct val="8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Financing tends to be more community based and less big investors</a:t>
              </a:r>
            </a:p>
            <a:p>
              <a:pPr marL="285750" indent="-285750">
                <a:lnSpc>
                  <a:spcPct val="80000"/>
                </a:lnSpc>
                <a:spcBef>
                  <a:spcPts val="200"/>
                </a:spcBef>
                <a:buClr>
                  <a:schemeClr val="dk1"/>
                </a:buClr>
                <a:buSzPts val="1100"/>
                <a:buFont typeface="Arial" panose="020B0604020202020204" pitchFamily="34" charset="0"/>
                <a:buChar char="•"/>
              </a:pPr>
              <a:r>
                <a:rPr lang="en-US" sz="1650" dirty="0">
                  <a:solidFill>
                    <a:schemeClr val="dk1"/>
                  </a:solidFill>
                  <a:latin typeface="Enriqueta"/>
                  <a:ea typeface="Enriqueta"/>
                  <a:cs typeface="Enriqueta"/>
                  <a:sym typeface="Enriqueta"/>
                </a:rPr>
                <a:t>Complicated taxation</a:t>
              </a:r>
            </a:p>
            <a:p>
              <a:pPr marR="0" lvl="0" algn="l" rtl="0">
                <a:lnSpc>
                  <a:spcPct val="80000"/>
                </a:lnSpc>
                <a:spcBef>
                  <a:spcPts val="200"/>
                </a:spcBef>
                <a:spcAft>
                  <a:spcPts val="0"/>
                </a:spcAft>
                <a:buClr>
                  <a:schemeClr val="dk1"/>
                </a:buClr>
                <a:buSzPts val="1100"/>
              </a:pPr>
              <a:endParaRPr lang="en-US" sz="1650" b="1" i="0" u="none" strike="noStrike" cap="none" dirty="0">
                <a:solidFill>
                  <a:srgbClr val="E39717"/>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endParaRPr lang="en-US" sz="1650" b="1" dirty="0">
                <a:solidFill>
                  <a:srgbClr val="E39717"/>
                </a:solidFill>
                <a:latin typeface="Enriqueta"/>
                <a:ea typeface="Enriqueta"/>
                <a:cs typeface="Enriqueta"/>
                <a:sym typeface="Enriqueta"/>
              </a:endParaRPr>
            </a:p>
            <a:p>
              <a:pPr marL="285750" marR="0" lvl="0" indent="-285750" algn="l" rtl="0">
                <a:lnSpc>
                  <a:spcPct val="80000"/>
                </a:lnSpc>
                <a:spcBef>
                  <a:spcPts val="200"/>
                </a:spcBef>
                <a:spcAft>
                  <a:spcPts val="0"/>
                </a:spcAft>
                <a:buClr>
                  <a:schemeClr val="dk1"/>
                </a:buClr>
                <a:buSzPts val="1100"/>
                <a:buFont typeface="Arial" panose="020B0604020202020204" pitchFamily="34" charset="0"/>
                <a:buChar char="•"/>
              </a:pPr>
              <a:endParaRPr lang="en-US" sz="165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200"/>
                </a:spcBef>
                <a:spcAft>
                  <a:spcPts val="0"/>
                </a:spcAft>
                <a:buClr>
                  <a:schemeClr val="dk1"/>
                </a:buClr>
                <a:buSzPts val="1100"/>
                <a:buFont typeface="Arial"/>
                <a:buNone/>
              </a:pPr>
              <a:endParaRPr lang="en-US" sz="1650" i="0" u="none" strike="noStrike" cap="none" dirty="0">
                <a:solidFill>
                  <a:schemeClr val="dk1"/>
                </a:solidFill>
                <a:latin typeface="Enriqueta"/>
                <a:ea typeface="Enriqueta"/>
                <a:cs typeface="Enriqueta"/>
                <a:sym typeface="Enriqueta"/>
              </a:endParaRPr>
            </a:p>
          </p:txBody>
        </p:sp>
      </p:grpSp>
    </p:spTree>
    <p:extLst>
      <p:ext uri="{BB962C8B-B14F-4D97-AF65-F5344CB8AC3E}">
        <p14:creationId xmlns:p14="http://schemas.microsoft.com/office/powerpoint/2010/main" val="465178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g951fe07a3b_1_25"/>
          <p:cNvPicPr preferRelativeResize="0"/>
          <p:nvPr/>
        </p:nvPicPr>
        <p:blipFill rotWithShape="1">
          <a:blip r:embed="rId3">
            <a:alphaModFix/>
          </a:blip>
          <a:srcRect/>
          <a:stretch/>
        </p:blipFill>
        <p:spPr>
          <a:xfrm>
            <a:off x="6483" y="857250"/>
            <a:ext cx="8141529" cy="5143100"/>
          </a:xfrm>
          <a:prstGeom prst="rect">
            <a:avLst/>
          </a:prstGeom>
          <a:noFill/>
          <a:ln>
            <a:noFill/>
          </a:ln>
        </p:spPr>
      </p:pic>
      <p:sp>
        <p:nvSpPr>
          <p:cNvPr id="501" name="Google Shape;501;g951fe07a3b_1_25"/>
          <p:cNvSpPr/>
          <p:nvPr/>
        </p:nvSpPr>
        <p:spPr>
          <a:xfrm>
            <a:off x="-59359" y="-77859"/>
            <a:ext cx="9262800" cy="7209600"/>
          </a:xfrm>
          <a:prstGeom prst="rect">
            <a:avLst/>
          </a:prstGeom>
          <a:solidFill>
            <a:srgbClr val="008DB1">
              <a:alpha val="83530"/>
            </a:srgb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chemeClr val="dk2"/>
              </a:solidFill>
              <a:latin typeface="Arial"/>
              <a:ea typeface="Arial"/>
              <a:cs typeface="Arial"/>
              <a:sym typeface="Arial"/>
            </a:endParaRPr>
          </a:p>
        </p:txBody>
      </p:sp>
      <p:sp>
        <p:nvSpPr>
          <p:cNvPr id="502" name="Google Shape;502;g951fe07a3b_1_25"/>
          <p:cNvSpPr/>
          <p:nvPr/>
        </p:nvSpPr>
        <p:spPr>
          <a:xfrm>
            <a:off x="1066800" y="2744708"/>
            <a:ext cx="7010400" cy="15645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FFFFF"/>
                </a:solidFill>
                <a:latin typeface="Titillium Web"/>
                <a:ea typeface="Titillium Web"/>
                <a:cs typeface="Titillium Web"/>
                <a:sym typeface="Titillium Web"/>
              </a:rPr>
              <a:t>Questions?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FFFFFF"/>
              </a:solidFill>
              <a:latin typeface="Titillium Web"/>
              <a:ea typeface="Titillium Web"/>
              <a:cs typeface="Titillium Web"/>
              <a:sym typeface="Titillium Web"/>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503" name="Google Shape;503;g951fe07a3b_1_25"/>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6"/>
          <p:cNvSpPr txBox="1"/>
          <p:nvPr/>
        </p:nvSpPr>
        <p:spPr>
          <a:xfrm>
            <a:off x="2656704" y="4340311"/>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1" name="Google Shape;511;p36"/>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
        <p:nvSpPr>
          <p:cNvPr id="512" name="Google Shape;512;p36"/>
          <p:cNvSpPr txBox="1"/>
          <p:nvPr/>
        </p:nvSpPr>
        <p:spPr>
          <a:xfrm>
            <a:off x="1409700" y="2708855"/>
            <a:ext cx="6324600" cy="144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rgbClr val="008DB1"/>
                </a:solidFill>
                <a:latin typeface="Enriqueta"/>
                <a:ea typeface="Enriqueta"/>
                <a:cs typeface="Enriqueta"/>
                <a:sym typeface="Enriqueta"/>
              </a:rPr>
              <a:t>Thank You!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4"/>
          <p:cNvPicPr preferRelativeResize="0"/>
          <p:nvPr/>
        </p:nvPicPr>
        <p:blipFill rotWithShape="1">
          <a:blip r:embed="rId3">
            <a:alphaModFix/>
          </a:blip>
          <a:srcRect/>
          <a:stretch/>
        </p:blipFill>
        <p:spPr>
          <a:xfrm>
            <a:off x="463036" y="342900"/>
            <a:ext cx="8223764" cy="5177790"/>
          </a:xfrm>
          <a:prstGeom prst="rect">
            <a:avLst/>
          </a:prstGeom>
          <a:noFill/>
          <a:ln>
            <a:noFill/>
          </a:ln>
        </p:spPr>
      </p:pic>
      <p:sp>
        <p:nvSpPr>
          <p:cNvPr id="139" name="Google Shape;139;p4"/>
          <p:cNvSpPr/>
          <p:nvPr/>
        </p:nvSpPr>
        <p:spPr>
          <a:xfrm>
            <a:off x="457199" y="342024"/>
            <a:ext cx="8229601" cy="6172200"/>
          </a:xfrm>
          <a:prstGeom prst="rect">
            <a:avLst/>
          </a:prstGeom>
          <a:solidFill>
            <a:srgbClr val="008DB1">
              <a:alpha val="8313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FFFFFF"/>
              </a:solidFill>
              <a:latin typeface="Calibri"/>
              <a:ea typeface="Calibri"/>
              <a:cs typeface="Calibri"/>
              <a:sym typeface="Calibri"/>
            </a:endParaRPr>
          </a:p>
        </p:txBody>
      </p:sp>
      <p:sp>
        <p:nvSpPr>
          <p:cNvPr id="140" name="Google Shape;140;p4"/>
          <p:cNvSpPr txBox="1"/>
          <p:nvPr/>
        </p:nvSpPr>
        <p:spPr>
          <a:xfrm>
            <a:off x="1443210" y="2780822"/>
            <a:ext cx="6283470" cy="13615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40" b="1" i="0" u="none" strike="noStrike" cap="none">
                <a:solidFill>
                  <a:srgbClr val="FFFFFF"/>
                </a:solidFill>
                <a:latin typeface="Enriqueta"/>
                <a:ea typeface="Enriqueta"/>
                <a:cs typeface="Enriqueta"/>
                <a:sym typeface="Enriqueta"/>
              </a:rPr>
              <a:t>1. Introduction to Start Small Think Big</a:t>
            </a:r>
            <a:endParaRPr/>
          </a:p>
          <a:p>
            <a:pPr marL="0" marR="0" lvl="0" indent="0" algn="ctr" rtl="0">
              <a:lnSpc>
                <a:spcPct val="100000"/>
              </a:lnSpc>
              <a:spcBef>
                <a:spcPts val="0"/>
              </a:spcBef>
              <a:spcAft>
                <a:spcPts val="0"/>
              </a:spcAft>
              <a:buClr>
                <a:srgbClr val="000000"/>
              </a:buClr>
              <a:buSzPts val="3240"/>
              <a:buFont typeface="Arial"/>
              <a:buNone/>
            </a:pPr>
            <a:endParaRPr sz="1400" b="0" i="0" u="none" strike="noStrike" cap="none">
              <a:solidFill>
                <a:srgbClr val="000000"/>
              </a:solidFill>
              <a:latin typeface="Enriqueta"/>
              <a:ea typeface="Enriqueta"/>
              <a:cs typeface="Enriqueta"/>
              <a:sym typeface="Enriqueta"/>
            </a:endParaRPr>
          </a:p>
        </p:txBody>
      </p:sp>
      <p:sp>
        <p:nvSpPr>
          <p:cNvPr id="141" name="Google Shape;141;p4"/>
          <p:cNvSpPr txBox="1"/>
          <p:nvPr/>
        </p:nvSpPr>
        <p:spPr>
          <a:xfrm>
            <a:off x="8339700" y="6145825"/>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2" name="Group 1">
            <a:extLst>
              <a:ext uri="{FF2B5EF4-FFF2-40B4-BE49-F238E27FC236}">
                <a16:creationId xmlns:a16="http://schemas.microsoft.com/office/drawing/2014/main" id="{3460847D-AD44-4D9B-9611-6FBE873E9CF5}"/>
              </a:ext>
            </a:extLst>
          </p:cNvPr>
          <p:cNvGrpSpPr/>
          <p:nvPr/>
        </p:nvGrpSpPr>
        <p:grpSpPr>
          <a:xfrm>
            <a:off x="1337221" y="714400"/>
            <a:ext cx="6469558" cy="3709511"/>
            <a:chOff x="1337221" y="714400"/>
            <a:chExt cx="6469558" cy="3709511"/>
          </a:xfrm>
        </p:grpSpPr>
        <p:sp>
          <p:nvSpPr>
            <p:cNvPr id="148" name="Google Shape;148;p5"/>
            <p:cNvSpPr txBox="1"/>
            <p:nvPr/>
          </p:nvSpPr>
          <p:spPr>
            <a:xfrm>
              <a:off x="2173800" y="714400"/>
              <a:ext cx="4796400" cy="80491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dirty="0">
                  <a:solidFill>
                    <a:srgbClr val="008DB1"/>
                  </a:solidFill>
                  <a:latin typeface="Enriqueta"/>
                  <a:ea typeface="Enriqueta"/>
                  <a:cs typeface="Enriqueta"/>
                  <a:sym typeface="Enriqueta"/>
                </a:rPr>
                <a:t>Overview</a:t>
              </a:r>
              <a:endParaRPr sz="3500" b="1" i="0" u="none" strike="noStrike" cap="none" dirty="0">
                <a:solidFill>
                  <a:srgbClr val="008DB1"/>
                </a:solidFill>
                <a:latin typeface="Enriqueta"/>
                <a:ea typeface="Enriqueta"/>
                <a:cs typeface="Enriqueta"/>
                <a:sym typeface="Enriqueta"/>
              </a:endParaRPr>
            </a:p>
          </p:txBody>
        </p:sp>
        <p:sp>
          <p:nvSpPr>
            <p:cNvPr id="149" name="Google Shape;149;p5"/>
            <p:cNvSpPr txBox="1"/>
            <p:nvPr/>
          </p:nvSpPr>
          <p:spPr>
            <a:xfrm>
              <a:off x="1337221" y="1519311"/>
              <a:ext cx="6469558" cy="29046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600"/>
                </a:spcBef>
                <a:spcAft>
                  <a:spcPts val="0"/>
                </a:spcAft>
                <a:buClr>
                  <a:schemeClr val="dk1"/>
                </a:buClr>
                <a:buSzPts val="1848"/>
                <a:buFont typeface="Arial"/>
                <a:buNone/>
              </a:pPr>
              <a:r>
                <a:rPr lang="en-US" sz="1800" b="1" i="0" u="none" strike="noStrike" cap="none" dirty="0">
                  <a:solidFill>
                    <a:srgbClr val="E39717"/>
                  </a:solidFill>
                  <a:latin typeface="Enriqueta"/>
                  <a:ea typeface="Enriqueta"/>
                  <a:cs typeface="Enriqueta"/>
                  <a:sym typeface="Enriqueta"/>
                </a:rPr>
                <a:t>Who We Are</a:t>
              </a:r>
              <a:endParaRPr sz="1800" b="0" i="0" u="none" strike="noStrike" cap="none" dirty="0">
                <a:solidFill>
                  <a:srgbClr val="E39717"/>
                </a:solidFill>
                <a:latin typeface="Enriqueta"/>
                <a:ea typeface="Enriqueta"/>
                <a:cs typeface="Enriqueta"/>
                <a:sym typeface="Enriqueta"/>
              </a:endParaRPr>
            </a:p>
            <a:p>
              <a:pPr marL="457200" marR="0" lvl="0" indent="-333375" algn="l" rtl="0">
                <a:lnSpc>
                  <a:spcPct val="80000"/>
                </a:lnSpc>
                <a:spcBef>
                  <a:spcPts val="60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Start Small Think Big believes that access to high-quality legal, financial management, and marketing services is an essential part of starting or growing a successful small business</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60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We are a nonprofit organization and focus on pairing entrepreneurs positioned to grow their businesses with top pro bono attorneys and financial and marketing experts</a:t>
              </a:r>
              <a:endParaRPr sz="1800" b="0" i="0" u="none" strike="noStrike" cap="none" dirty="0">
                <a:solidFill>
                  <a:schemeClr val="dk1"/>
                </a:solidFill>
                <a:latin typeface="Enriqueta"/>
                <a:ea typeface="Enriqueta"/>
                <a:cs typeface="Enriqueta"/>
                <a:sym typeface="Enriqueta"/>
              </a:endParaRPr>
            </a:p>
            <a:p>
              <a:pPr marL="342900" marR="0" lvl="0" indent="-225552" algn="l" rtl="0">
                <a:lnSpc>
                  <a:spcPct val="80000"/>
                </a:lnSpc>
                <a:spcBef>
                  <a:spcPts val="600"/>
                </a:spcBef>
                <a:spcAft>
                  <a:spcPts val="0"/>
                </a:spcAft>
                <a:buClr>
                  <a:schemeClr val="dk1"/>
                </a:buClr>
                <a:buSzPts val="1848"/>
                <a:buFont typeface="Arial"/>
                <a:buNone/>
              </a:pPr>
              <a:endParaRPr sz="18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600"/>
                </a:spcBef>
                <a:spcAft>
                  <a:spcPts val="0"/>
                </a:spcAft>
                <a:buClr>
                  <a:schemeClr val="dk1"/>
                </a:buClr>
                <a:buSzPts val="1848"/>
                <a:buFont typeface="Arial"/>
                <a:buNone/>
              </a:pPr>
              <a:r>
                <a:rPr lang="en-US" sz="1800" b="1" i="0" u="none" strike="noStrike" cap="none" dirty="0">
                  <a:solidFill>
                    <a:srgbClr val="E39717"/>
                  </a:solidFill>
                  <a:latin typeface="Enriqueta"/>
                  <a:ea typeface="Enriqueta"/>
                  <a:cs typeface="Enriqueta"/>
                  <a:sym typeface="Enriqueta"/>
                </a:rPr>
                <a:t>Who We Serve</a:t>
              </a:r>
              <a:endParaRPr sz="1800" b="0" i="0" u="none" strike="noStrike" cap="none" dirty="0">
                <a:solidFill>
                  <a:srgbClr val="E39717"/>
                </a:solidFill>
                <a:latin typeface="Enriqueta"/>
                <a:ea typeface="Enriqueta"/>
                <a:cs typeface="Enriqueta"/>
                <a:sym typeface="Enriqueta"/>
              </a:endParaRPr>
            </a:p>
            <a:p>
              <a:pPr marL="457200" marR="0" lvl="0" indent="-333375" algn="l" rtl="0">
                <a:lnSpc>
                  <a:spcPct val="80000"/>
                </a:lnSpc>
                <a:spcBef>
                  <a:spcPts val="60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We work with under-resourced small business owners</a:t>
              </a:r>
              <a:endParaRPr sz="1800" b="0" i="0" u="none" strike="noStrike" cap="none" dirty="0">
                <a:solidFill>
                  <a:srgbClr val="000000"/>
                </a:solidFill>
                <a:latin typeface="Enriqueta"/>
                <a:ea typeface="Enriqueta"/>
                <a:cs typeface="Enriqueta"/>
                <a:sym typeface="Enriqueta"/>
              </a:endParaRPr>
            </a:p>
          </p:txBody>
        </p:sp>
      </p:grpSp>
      <p:sp>
        <p:nvSpPr>
          <p:cNvPr id="150" name="Google Shape;150;p5"/>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5</a:t>
            </a:fld>
            <a:endParaRPr sz="1300" b="0" i="0" u="none" strike="noStrike" cap="none">
              <a:solidFill>
                <a:schemeClr val="dk1"/>
              </a:solidFill>
              <a:latin typeface="Arial"/>
              <a:ea typeface="Arial"/>
              <a:cs typeface="Arial"/>
              <a:sym typeface="Arial"/>
            </a:endParaRPr>
          </a:p>
        </p:txBody>
      </p:sp>
      <p:sp>
        <p:nvSpPr>
          <p:cNvPr id="151" name="Google Shape;151;p5"/>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6</a:t>
            </a:fld>
            <a:endParaRPr sz="1300" b="0" i="0" u="none" strike="noStrike" cap="none">
              <a:solidFill>
                <a:schemeClr val="dk1"/>
              </a:solidFill>
              <a:latin typeface="Arial"/>
              <a:ea typeface="Arial"/>
              <a:cs typeface="Arial"/>
              <a:sym typeface="Arial"/>
            </a:endParaRPr>
          </a:p>
        </p:txBody>
      </p:sp>
      <p:sp>
        <p:nvSpPr>
          <p:cNvPr id="159" name="Google Shape;159;p6"/>
          <p:cNvSpPr txBox="1"/>
          <p:nvPr/>
        </p:nvSpPr>
        <p:spPr>
          <a:xfrm>
            <a:off x="2173150" y="785025"/>
            <a:ext cx="4674000" cy="72021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8DB1"/>
                </a:solidFill>
                <a:latin typeface="Enriqueta"/>
                <a:ea typeface="Enriqueta"/>
                <a:cs typeface="Enriqueta"/>
                <a:sym typeface="Enriqueta"/>
              </a:rPr>
              <a:t>What We Offer</a:t>
            </a:r>
            <a:endParaRPr sz="3600" b="1" i="0" u="none" strike="noStrike" cap="none" dirty="0">
              <a:solidFill>
                <a:srgbClr val="008DB1"/>
              </a:solidFill>
              <a:latin typeface="Enriqueta"/>
              <a:ea typeface="Enriqueta"/>
              <a:cs typeface="Enriqueta"/>
              <a:sym typeface="Enriqueta"/>
            </a:endParaRPr>
          </a:p>
        </p:txBody>
      </p:sp>
      <p:sp>
        <p:nvSpPr>
          <p:cNvPr id="160" name="Google Shape;160;p6"/>
          <p:cNvSpPr txBox="1"/>
          <p:nvPr/>
        </p:nvSpPr>
        <p:spPr>
          <a:xfrm>
            <a:off x="1213750" y="1497575"/>
            <a:ext cx="6592800" cy="4129502"/>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dk1"/>
              </a:buClr>
              <a:buSzPts val="1499"/>
              <a:buFont typeface="Arial"/>
              <a:buNone/>
            </a:pPr>
            <a:r>
              <a:rPr lang="en-US" sz="1800" b="1" i="0" u="none" strike="noStrike" cap="none" dirty="0">
                <a:solidFill>
                  <a:srgbClr val="E39717"/>
                </a:solidFill>
                <a:latin typeface="Enriqueta"/>
                <a:ea typeface="Enriqueta"/>
                <a:cs typeface="Enriqueta"/>
                <a:sym typeface="Enriqueta"/>
              </a:rPr>
              <a:t>Legal</a:t>
            </a:r>
            <a:r>
              <a:rPr lang="en-US" sz="1600" b="1" i="0" u="none" strike="noStrike" cap="none" dirty="0">
                <a:solidFill>
                  <a:srgbClr val="E39717"/>
                </a:solidFill>
                <a:latin typeface="Enriqueta"/>
                <a:ea typeface="Enriqueta"/>
                <a:cs typeface="Enriqueta"/>
                <a:sym typeface="Enriqueta"/>
              </a:rPr>
              <a:t> </a:t>
            </a:r>
            <a:endParaRPr sz="1600" b="0" i="0" u="none" strike="noStrike" cap="none" dirty="0">
              <a:solidFill>
                <a:srgbClr val="E39717"/>
              </a:solidFill>
              <a:latin typeface="Enriqueta"/>
              <a:ea typeface="Enriqueta"/>
              <a:cs typeface="Enriqueta"/>
              <a:sym typeface="Enriqueta"/>
            </a:endParaRPr>
          </a:p>
          <a:p>
            <a:pPr marL="457200" marR="0" lvl="0" indent="-330200" algn="l" rtl="0">
              <a:lnSpc>
                <a:spcPct val="80000"/>
              </a:lnSpc>
              <a:spcBef>
                <a:spcPts val="300"/>
              </a:spcBef>
              <a:spcAft>
                <a:spcPts val="0"/>
              </a:spcAft>
              <a:buClr>
                <a:schemeClr val="dk1"/>
              </a:buClr>
              <a:buSzPts val="1600"/>
              <a:buFont typeface="Arial"/>
              <a:buChar char="●"/>
            </a:pPr>
            <a:r>
              <a:rPr lang="en-US" sz="1600" b="0" i="0" u="none" strike="noStrike" cap="none" dirty="0">
                <a:solidFill>
                  <a:schemeClr val="dk1"/>
                </a:solidFill>
                <a:latin typeface="Enriqueta"/>
                <a:ea typeface="Enriqueta"/>
                <a:cs typeface="Enriqueta"/>
                <a:sym typeface="Enriqueta"/>
              </a:rPr>
              <a:t>Provide clients access to legal information and legal assistance through tailored referrals to volunteer pro bono attorneys</a:t>
            </a:r>
            <a:endParaRPr sz="1600" b="0" i="0" u="none" strike="noStrike" cap="none" dirty="0">
              <a:solidFill>
                <a:schemeClr val="dk1"/>
              </a:solidFill>
              <a:latin typeface="Enriqueta"/>
              <a:ea typeface="Enriqueta"/>
              <a:cs typeface="Enriqueta"/>
              <a:sym typeface="Enriqueta"/>
            </a:endParaRPr>
          </a:p>
          <a:p>
            <a:pPr marL="457200" marR="0" lvl="0" indent="-330200" algn="l" rtl="0">
              <a:lnSpc>
                <a:spcPct val="8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Enriqueta"/>
                <a:ea typeface="Enriqueta"/>
                <a:cs typeface="Enriqueta"/>
                <a:sym typeface="Enriqueta"/>
              </a:rPr>
              <a:t>Volunteer attorneys address clients’ legal needs (business entity formation, corporate governance guidance, contract review and drafting, commercial lease review, intellectual property issues, employment law matters, etc.)</a:t>
            </a:r>
            <a:endParaRPr sz="16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300"/>
              </a:spcBef>
              <a:spcAft>
                <a:spcPts val="0"/>
              </a:spcAft>
              <a:buClr>
                <a:schemeClr val="dk1"/>
              </a:buClr>
              <a:buSzPts val="1499"/>
              <a:buFont typeface="Arial"/>
              <a:buNone/>
            </a:pPr>
            <a:endParaRPr sz="16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300"/>
              </a:spcBef>
              <a:spcAft>
                <a:spcPts val="0"/>
              </a:spcAft>
              <a:buClr>
                <a:schemeClr val="dk1"/>
              </a:buClr>
              <a:buSzPts val="1499"/>
              <a:buFont typeface="Arial"/>
              <a:buNone/>
            </a:pPr>
            <a:r>
              <a:rPr lang="en-US" sz="1800" b="1" i="0" u="none" strike="noStrike" cap="none" dirty="0">
                <a:solidFill>
                  <a:srgbClr val="E39717"/>
                </a:solidFill>
                <a:latin typeface="Enriqueta"/>
                <a:ea typeface="Enriqueta"/>
                <a:cs typeface="Enriqueta"/>
                <a:sym typeface="Enriqueta"/>
              </a:rPr>
              <a:t>Business and Financial </a:t>
            </a:r>
            <a:endParaRPr sz="1800" b="0" i="0" u="none" strike="noStrike" cap="none" dirty="0">
              <a:solidFill>
                <a:srgbClr val="E39717"/>
              </a:solidFill>
              <a:latin typeface="Enriqueta"/>
              <a:ea typeface="Enriqueta"/>
              <a:cs typeface="Enriqueta"/>
              <a:sym typeface="Enriqueta"/>
            </a:endParaRPr>
          </a:p>
          <a:p>
            <a:pPr marL="457200" marR="0" lvl="0" indent="-330200" algn="l" rtl="0">
              <a:lnSpc>
                <a:spcPct val="80000"/>
              </a:lnSpc>
              <a:spcBef>
                <a:spcPts val="300"/>
              </a:spcBef>
              <a:spcAft>
                <a:spcPts val="0"/>
              </a:spcAft>
              <a:buClr>
                <a:schemeClr val="dk1"/>
              </a:buClr>
              <a:buSzPts val="1600"/>
              <a:buFont typeface="Arial"/>
              <a:buChar char="●"/>
            </a:pPr>
            <a:r>
              <a:rPr lang="en-US" sz="1600" b="0" i="0" u="none" strike="noStrike" cap="none" dirty="0">
                <a:solidFill>
                  <a:schemeClr val="dk1"/>
                </a:solidFill>
                <a:latin typeface="Enriqueta"/>
                <a:ea typeface="Enriqueta"/>
                <a:cs typeface="Enriqueta"/>
                <a:sym typeface="Enriqueta"/>
              </a:rPr>
              <a:t>Provide access to in-house and/or pro bono financial advisors for assistance with small business financial management (bookkeeping advice, business and financial modeling, etc.)</a:t>
            </a:r>
            <a:endParaRPr sz="16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300"/>
              </a:spcBef>
              <a:spcAft>
                <a:spcPts val="0"/>
              </a:spcAft>
              <a:buClr>
                <a:schemeClr val="dk1"/>
              </a:buClr>
              <a:buSzPts val="375"/>
              <a:buFont typeface="Arial"/>
              <a:buNone/>
            </a:pPr>
            <a:endParaRPr sz="16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300"/>
              </a:spcBef>
              <a:spcAft>
                <a:spcPts val="0"/>
              </a:spcAft>
              <a:buClr>
                <a:schemeClr val="dk1"/>
              </a:buClr>
              <a:buSzPts val="375"/>
              <a:buFont typeface="Arial"/>
              <a:buNone/>
            </a:pPr>
            <a:r>
              <a:rPr lang="en-US" sz="1800" b="1" i="0" u="none" strike="noStrike" cap="none" dirty="0">
                <a:solidFill>
                  <a:srgbClr val="E39717"/>
                </a:solidFill>
                <a:latin typeface="Enriqueta"/>
                <a:ea typeface="Enriqueta"/>
                <a:cs typeface="Enriqueta"/>
                <a:sym typeface="Enriqueta"/>
              </a:rPr>
              <a:t>Marketing</a:t>
            </a:r>
            <a:r>
              <a:rPr lang="en-US" sz="1600" b="1" i="0" u="none" strike="noStrike" cap="none" dirty="0">
                <a:solidFill>
                  <a:srgbClr val="E39717"/>
                </a:solidFill>
                <a:latin typeface="Enriqueta"/>
                <a:ea typeface="Enriqueta"/>
                <a:cs typeface="Enriqueta"/>
                <a:sym typeface="Enriqueta"/>
              </a:rPr>
              <a:t> </a:t>
            </a:r>
            <a:endParaRPr sz="1600" b="0" i="0" u="none" strike="noStrike" cap="none" dirty="0">
              <a:solidFill>
                <a:srgbClr val="E39717"/>
              </a:solidFill>
              <a:latin typeface="Enriqueta"/>
              <a:ea typeface="Enriqueta"/>
              <a:cs typeface="Enriqueta"/>
              <a:sym typeface="Enriqueta"/>
            </a:endParaRPr>
          </a:p>
          <a:p>
            <a:pPr marL="457200" marR="0" lvl="0" indent="-330200" algn="l" rtl="0">
              <a:lnSpc>
                <a:spcPct val="80000"/>
              </a:lnSpc>
              <a:spcBef>
                <a:spcPts val="300"/>
              </a:spcBef>
              <a:spcAft>
                <a:spcPts val="0"/>
              </a:spcAft>
              <a:buClr>
                <a:schemeClr val="dk1"/>
              </a:buClr>
              <a:buSzPts val="1600"/>
              <a:buFont typeface="Arial"/>
              <a:buChar char="●"/>
            </a:pPr>
            <a:r>
              <a:rPr lang="en-US" sz="1600" b="0" i="0" u="none" strike="noStrike" cap="none" dirty="0">
                <a:solidFill>
                  <a:schemeClr val="dk1"/>
                </a:solidFill>
                <a:latin typeface="Enriqueta"/>
                <a:ea typeface="Enriqueta"/>
                <a:cs typeface="Enriqueta"/>
                <a:sym typeface="Enriqueta"/>
              </a:rPr>
              <a:t>Provide access to pro bono marketing advisors and hands-on workshops</a:t>
            </a:r>
            <a:endParaRPr sz="1600" b="0" i="0" u="none" strike="noStrike" cap="none" dirty="0">
              <a:solidFill>
                <a:schemeClr val="dk1"/>
              </a:solidFill>
              <a:latin typeface="Enriqueta"/>
              <a:ea typeface="Enriqueta"/>
              <a:cs typeface="Enriqueta"/>
              <a:sym typeface="Enriqueta"/>
            </a:endParaRPr>
          </a:p>
          <a:p>
            <a:pPr marL="457200" marR="0" lvl="0" indent="-330200" algn="l" rtl="0">
              <a:lnSpc>
                <a:spcPct val="8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Enriqueta"/>
                <a:ea typeface="Enriqueta"/>
                <a:cs typeface="Enriqueta"/>
                <a:sym typeface="Enriqueta"/>
              </a:rPr>
              <a:t>Connect clients to online and/or in-person vending opportunities such as tastings, pop up shops, markets and fairs, business-to-business sales, etc.</a:t>
            </a:r>
            <a:endParaRPr sz="1600" b="0" i="0" u="none" strike="noStrike" cap="none" dirty="0">
              <a:solidFill>
                <a:schemeClr val="dk1"/>
              </a:solidFill>
              <a:latin typeface="Enriqueta"/>
              <a:ea typeface="Enriqueta"/>
              <a:cs typeface="Enriqueta"/>
              <a:sym typeface="Enriqueta"/>
            </a:endParaRPr>
          </a:p>
          <a:p>
            <a:pPr marL="342900" marR="0" lvl="0" indent="-303657" algn="l" rtl="0">
              <a:lnSpc>
                <a:spcPct val="80000"/>
              </a:lnSpc>
              <a:spcBef>
                <a:spcPts val="124"/>
              </a:spcBef>
              <a:spcAft>
                <a:spcPts val="0"/>
              </a:spcAft>
              <a:buClr>
                <a:schemeClr val="dk1"/>
              </a:buClr>
              <a:buSzPts val="618"/>
              <a:buFont typeface="Arial"/>
              <a:buNone/>
            </a:pPr>
            <a:endParaRPr sz="1600" b="0" i="0" u="none" strike="noStrike" cap="none" dirty="0">
              <a:solidFill>
                <a:schemeClr val="dk1"/>
              </a:solidFill>
              <a:latin typeface="Enriqueta"/>
              <a:ea typeface="Enriqueta"/>
              <a:cs typeface="Enriqueta"/>
              <a:sym typeface="Enriqueta"/>
            </a:endParaRPr>
          </a:p>
          <a:p>
            <a:pPr marL="342900" marR="0" lvl="0" indent="-292100" algn="l" rtl="0">
              <a:lnSpc>
                <a:spcPct val="80000"/>
              </a:lnSpc>
              <a:spcBef>
                <a:spcPts val="160"/>
              </a:spcBef>
              <a:spcAft>
                <a:spcPts val="0"/>
              </a:spcAft>
              <a:buClr>
                <a:schemeClr val="dk1"/>
              </a:buClr>
              <a:buSzPts val="800"/>
              <a:buFont typeface="Arial"/>
              <a:buNone/>
            </a:pPr>
            <a:endParaRPr sz="1600" b="0" i="0" u="none" strike="noStrike" cap="none" dirty="0">
              <a:solidFill>
                <a:schemeClr val="dk1"/>
              </a:solidFill>
              <a:latin typeface="Enriqueta"/>
              <a:ea typeface="Enriqueta"/>
              <a:cs typeface="Enriqueta"/>
              <a:sym typeface="Enriqueta"/>
            </a:endParaRPr>
          </a:p>
        </p:txBody>
      </p:sp>
      <p:sp>
        <p:nvSpPr>
          <p:cNvPr id="161" name="Google Shape;161;p6"/>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7</a:t>
            </a:fld>
            <a:endParaRPr sz="1300" b="0" i="0" u="none" strike="noStrike" cap="none">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3930736A-D035-4970-AC03-87568BDC3289}"/>
              </a:ext>
            </a:extLst>
          </p:cNvPr>
          <p:cNvGrpSpPr/>
          <p:nvPr/>
        </p:nvGrpSpPr>
        <p:grpSpPr>
          <a:xfrm>
            <a:off x="1213750" y="785025"/>
            <a:ext cx="6592800" cy="3545743"/>
            <a:chOff x="1213750" y="785025"/>
            <a:chExt cx="6592800" cy="3545743"/>
          </a:xfrm>
        </p:grpSpPr>
        <p:sp>
          <p:nvSpPr>
            <p:cNvPr id="169" name="Google Shape;169;p7"/>
            <p:cNvSpPr txBox="1"/>
            <p:nvPr/>
          </p:nvSpPr>
          <p:spPr>
            <a:xfrm>
              <a:off x="2173150" y="785025"/>
              <a:ext cx="4674000" cy="95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8DB1"/>
                  </a:solidFill>
                  <a:latin typeface="Enriqueta"/>
                  <a:ea typeface="Enriqueta"/>
                  <a:cs typeface="Enriqueta"/>
                  <a:sym typeface="Enriqueta"/>
                </a:rPr>
                <a:t>What We Offer</a:t>
              </a:r>
              <a:endParaRPr sz="3600" b="1" i="0" u="none" strike="noStrike" cap="none" dirty="0">
                <a:solidFill>
                  <a:srgbClr val="008DB1"/>
                </a:solidFill>
                <a:latin typeface="Enriqueta"/>
                <a:ea typeface="Enriqueta"/>
                <a:cs typeface="Enriqueta"/>
                <a:sym typeface="Enriqueta"/>
              </a:endParaRPr>
            </a:p>
          </p:txBody>
        </p:sp>
        <p:sp>
          <p:nvSpPr>
            <p:cNvPr id="170" name="Google Shape;170;p7"/>
            <p:cNvSpPr txBox="1"/>
            <p:nvPr/>
          </p:nvSpPr>
          <p:spPr>
            <a:xfrm>
              <a:off x="1213750" y="1634068"/>
              <a:ext cx="6592800" cy="2696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dk1"/>
                </a:buClr>
                <a:buSzPts val="1499"/>
                <a:buFont typeface="Arial"/>
                <a:buNone/>
              </a:pPr>
              <a:r>
                <a:rPr lang="en-US" sz="1800" b="1" i="0" u="none" strike="noStrike" cap="none" dirty="0">
                  <a:solidFill>
                    <a:srgbClr val="E39717"/>
                  </a:solidFill>
                  <a:latin typeface="Enriqueta"/>
                  <a:ea typeface="Enriqueta"/>
                  <a:cs typeface="Enriqueta"/>
                  <a:sym typeface="Enriqueta"/>
                </a:rPr>
                <a:t>Capacity Building for Small Business Owners</a:t>
              </a:r>
              <a:endParaRPr sz="1800" b="0" i="0" u="none" strike="noStrike" cap="none" dirty="0">
                <a:solidFill>
                  <a:srgbClr val="E39717"/>
                </a:solidFill>
                <a:latin typeface="Enriqueta"/>
                <a:ea typeface="Enriqueta"/>
                <a:cs typeface="Enriqueta"/>
                <a:sym typeface="Enriqueta"/>
              </a:endParaRPr>
            </a:p>
            <a:p>
              <a:pPr marL="0" marR="0" lvl="0" indent="0" algn="l" rtl="0">
                <a:lnSpc>
                  <a:spcPct val="80000"/>
                </a:lnSpc>
                <a:spcBef>
                  <a:spcPts val="300"/>
                </a:spcBef>
                <a:spcAft>
                  <a:spcPts val="0"/>
                </a:spcAft>
                <a:buClr>
                  <a:srgbClr val="000000"/>
                </a:buClr>
                <a:buSzPts val="1600"/>
                <a:buFont typeface="Arial"/>
                <a:buNone/>
              </a:pP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20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Free classes and workshops</a:t>
              </a:r>
              <a:r>
                <a:rPr lang="en-US" sz="1800" b="0" i="0" u="none" strike="noStrike" cap="none" dirty="0">
                  <a:solidFill>
                    <a:schemeClr val="dk1"/>
                  </a:solidFill>
                  <a:latin typeface="Enriqueta"/>
                  <a:ea typeface="Enriqueta"/>
                  <a:cs typeface="Enriqueta"/>
                  <a:sym typeface="Enriqueta"/>
                </a:rPr>
                <a:t> on financial, legal and marketing for small businesses, often offered in collaboration with top industry and community partners</a:t>
              </a:r>
              <a:endParaRPr sz="1800" dirty="0"/>
            </a:p>
            <a:p>
              <a:pPr marL="123825" marR="0" lvl="0" indent="0" algn="l" rtl="0">
                <a:lnSpc>
                  <a:spcPct val="80000"/>
                </a:lnSpc>
                <a:spcBef>
                  <a:spcPts val="200"/>
                </a:spcBef>
                <a:spcAft>
                  <a:spcPts val="0"/>
                </a:spcAft>
                <a:buNone/>
              </a:pP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Agenda and links</a:t>
              </a:r>
              <a:r>
                <a:rPr lang="en-US" sz="1800" b="0" i="0" u="none" strike="noStrike" cap="none" dirty="0">
                  <a:solidFill>
                    <a:schemeClr val="dk1"/>
                  </a:solidFill>
                  <a:latin typeface="Enriqueta"/>
                  <a:ea typeface="Enriqueta"/>
                  <a:cs typeface="Enriqueta"/>
                  <a:sym typeface="Enriqueta"/>
                </a:rPr>
                <a:t> to programming available at </a:t>
              </a:r>
              <a:r>
                <a:rPr lang="en-US" sz="1800" b="0" i="0" u="sng" strike="noStrike" cap="none" dirty="0">
                  <a:solidFill>
                    <a:schemeClr val="dk1"/>
                  </a:solidFill>
                  <a:latin typeface="Enriqueta"/>
                  <a:ea typeface="Enriqueta"/>
                  <a:cs typeface="Enriqueta"/>
                  <a:sym typeface="Enriqueta"/>
                  <a:hlinkClick r:id="rId3">
                    <a:extLst>
                      <a:ext uri="{A12FA001-AC4F-418D-AE19-62706E023703}">
                        <ahyp:hlinkClr xmlns:ahyp="http://schemas.microsoft.com/office/drawing/2018/hyperlinkcolor" val="tx"/>
                      </a:ext>
                    </a:extLst>
                  </a:hlinkClick>
                </a:rPr>
                <a:t>https://www.startsmallthinkbig.org/workshops-classes</a:t>
              </a:r>
              <a:r>
                <a:rPr lang="en-US" sz="1800" b="0" i="0" u="none" strike="noStrike" cap="none" dirty="0">
                  <a:solidFill>
                    <a:schemeClr val="dk1"/>
                  </a:solidFill>
                  <a:latin typeface="Enriqueta"/>
                  <a:ea typeface="Enriqueta"/>
                  <a:cs typeface="Enriqueta"/>
                  <a:sym typeface="Enriqueta"/>
                </a:rPr>
                <a:t> </a:t>
              </a:r>
              <a:endParaRPr sz="1800" dirty="0"/>
            </a:p>
            <a:p>
              <a:pPr marL="123825" marR="0" lvl="0" indent="0" algn="l" rtl="0">
                <a:lnSpc>
                  <a:spcPct val="80000"/>
                </a:lnSpc>
                <a:spcBef>
                  <a:spcPts val="0"/>
                </a:spcBef>
                <a:spcAft>
                  <a:spcPts val="0"/>
                </a:spcAft>
                <a:buNone/>
              </a:pP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Opportunity for client business featuring on </a:t>
              </a:r>
              <a:r>
                <a:rPr lang="en-US" sz="1800" b="1" i="0" u="none" strike="noStrike" cap="none" dirty="0">
                  <a:solidFill>
                    <a:schemeClr val="dk1"/>
                  </a:solidFill>
                  <a:latin typeface="Enriqueta"/>
                  <a:ea typeface="Enriqueta"/>
                  <a:cs typeface="Enriqueta"/>
                  <a:sym typeface="Enriqueta"/>
                </a:rPr>
                <a:t>SSTB </a:t>
              </a:r>
              <a:r>
                <a:rPr lang="en-US" sz="1800" b="1" i="1" u="none" strike="noStrike" cap="none" dirty="0">
                  <a:solidFill>
                    <a:schemeClr val="dk1"/>
                  </a:solidFill>
                  <a:latin typeface="Enriqueta"/>
                  <a:ea typeface="Enriqueta"/>
                  <a:cs typeface="Enriqueta"/>
                  <a:sym typeface="Enriqueta"/>
                </a:rPr>
                <a:t>Shop Our Businesses </a:t>
              </a:r>
              <a:r>
                <a:rPr lang="en-US" sz="1800" b="0" i="0" u="none" strike="noStrike" cap="none" dirty="0">
                  <a:solidFill>
                    <a:schemeClr val="dk1"/>
                  </a:solidFill>
                  <a:latin typeface="Enriqueta"/>
                  <a:ea typeface="Enriqueta"/>
                  <a:cs typeface="Enriqueta"/>
                  <a:sym typeface="Enriqueta"/>
                </a:rPr>
                <a:t>web page available at </a:t>
              </a:r>
              <a:r>
                <a:rPr lang="en-US" sz="1800" b="0" i="0" u="sng" strike="noStrike" cap="none" dirty="0">
                  <a:solidFill>
                    <a:schemeClr val="dk1"/>
                  </a:solidFill>
                  <a:latin typeface="Enriqueta"/>
                  <a:ea typeface="Enriqueta"/>
                  <a:cs typeface="Enriqueta"/>
                  <a:sym typeface="Enriqueta"/>
                  <a:hlinkClick r:id="rId4">
                    <a:extLst>
                      <a:ext uri="{A12FA001-AC4F-418D-AE19-62706E023703}">
                        <ahyp:hlinkClr xmlns:ahyp="http://schemas.microsoft.com/office/drawing/2018/hyperlinkcolor" val="tx"/>
                      </a:ext>
                    </a:extLst>
                  </a:hlinkClick>
                </a:rPr>
                <a:t>https://www.startsmallthinkbig.org/shopourbusinesses</a:t>
              </a:r>
              <a:r>
                <a:rPr lang="en-US" sz="1800" b="0" i="0" u="none" strike="noStrike" cap="none" dirty="0">
                  <a:solidFill>
                    <a:schemeClr val="dk1"/>
                  </a:solidFill>
                  <a:latin typeface="Enriqueta"/>
                  <a:ea typeface="Enriqueta"/>
                  <a:cs typeface="Enriqueta"/>
                  <a:sym typeface="Enriqueta"/>
                </a:rPr>
                <a:t> </a:t>
              </a:r>
              <a:endParaRPr sz="1800" dirty="0"/>
            </a:p>
            <a:p>
              <a:pPr marL="123825" marR="0" lvl="0" indent="0" algn="l" rtl="0">
                <a:lnSpc>
                  <a:spcPct val="80000"/>
                </a:lnSpc>
                <a:spcBef>
                  <a:spcPts val="0"/>
                </a:spcBef>
                <a:spcAft>
                  <a:spcPts val="0"/>
                </a:spcAft>
                <a:buNone/>
              </a:pP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Free</a:t>
              </a:r>
              <a:r>
                <a:rPr lang="en-US" sz="1800" b="0" i="0" u="none" strike="noStrike" cap="none" dirty="0">
                  <a:solidFill>
                    <a:schemeClr val="dk1"/>
                  </a:solidFill>
                  <a:latin typeface="Enriqueta"/>
                  <a:ea typeface="Enriqueta"/>
                  <a:cs typeface="Enriqueta"/>
                  <a:sym typeface="Enriqueta"/>
                </a:rPr>
                <a:t> </a:t>
              </a:r>
              <a:r>
                <a:rPr lang="en-US" sz="1800" b="1" i="0" u="none" strike="noStrike" cap="none" dirty="0">
                  <a:solidFill>
                    <a:schemeClr val="dk1"/>
                  </a:solidFill>
                  <a:latin typeface="Enriqueta"/>
                  <a:ea typeface="Enriqueta"/>
                  <a:cs typeface="Enriqueta"/>
                  <a:sym typeface="Enriqueta"/>
                </a:rPr>
                <a:t>12-month client engagement </a:t>
              </a:r>
              <a:r>
                <a:rPr lang="en-US" sz="1800" b="0" i="0" u="none" strike="noStrike" cap="none" dirty="0">
                  <a:solidFill>
                    <a:schemeClr val="dk1"/>
                  </a:solidFill>
                  <a:latin typeface="Enriqueta"/>
                  <a:ea typeface="Enriqueta"/>
                  <a:cs typeface="Enriqueta"/>
                  <a:sym typeface="Enriqueta"/>
                </a:rPr>
                <a:t>access to SSTB staff and resources</a:t>
              </a:r>
              <a:endParaRPr sz="1800" b="0" i="0" u="none" strike="noStrike" cap="none" dirty="0">
                <a:solidFill>
                  <a:schemeClr val="dk1"/>
                </a:solidFill>
                <a:latin typeface="Enriqueta"/>
                <a:ea typeface="Enriqueta"/>
                <a:cs typeface="Enriqueta"/>
                <a:sym typeface="Enriqueta"/>
              </a:endParaRPr>
            </a:p>
          </p:txBody>
        </p:sp>
      </p:grpSp>
      <p:sp>
        <p:nvSpPr>
          <p:cNvPr id="171" name="Google Shape;171;p7"/>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8</a:t>
            </a:fld>
            <a:endParaRPr sz="1300" b="0" i="0" u="none" strike="noStrike" cap="none">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EEE53643-570C-4183-8777-BB7C9F439825}"/>
              </a:ext>
            </a:extLst>
          </p:cNvPr>
          <p:cNvGrpSpPr/>
          <p:nvPr/>
        </p:nvGrpSpPr>
        <p:grpSpPr>
          <a:xfrm>
            <a:off x="1079300" y="621775"/>
            <a:ext cx="7192503" cy="4900164"/>
            <a:chOff x="1079300" y="621775"/>
            <a:chExt cx="7192503" cy="4900164"/>
          </a:xfrm>
        </p:grpSpPr>
        <p:sp>
          <p:nvSpPr>
            <p:cNvPr id="179" name="Google Shape;179;p8"/>
            <p:cNvSpPr txBox="1"/>
            <p:nvPr/>
          </p:nvSpPr>
          <p:spPr>
            <a:xfrm>
              <a:off x="1767051" y="621775"/>
              <a:ext cx="5817000" cy="6861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dirty="0">
                  <a:solidFill>
                    <a:srgbClr val="008DB1"/>
                  </a:solidFill>
                  <a:latin typeface="Enriqueta"/>
                  <a:ea typeface="Enriqueta"/>
                  <a:cs typeface="Enriqueta"/>
                  <a:sym typeface="Enriqueta"/>
                </a:rPr>
                <a:t>Client Eligibility Criteria</a:t>
              </a:r>
              <a:endParaRPr sz="3500" b="1" i="0" u="none" strike="noStrike" cap="none" dirty="0">
                <a:solidFill>
                  <a:srgbClr val="008DB1"/>
                </a:solidFill>
                <a:latin typeface="Enriqueta"/>
                <a:ea typeface="Enriqueta"/>
                <a:cs typeface="Enriqueta"/>
                <a:sym typeface="Enriqueta"/>
              </a:endParaRPr>
            </a:p>
          </p:txBody>
        </p:sp>
        <p:sp>
          <p:nvSpPr>
            <p:cNvPr id="180" name="Google Shape;180;p8"/>
            <p:cNvSpPr txBox="1"/>
            <p:nvPr/>
          </p:nvSpPr>
          <p:spPr>
            <a:xfrm>
              <a:off x="1079300" y="1485139"/>
              <a:ext cx="7192503" cy="40368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650"/>
                <a:buFont typeface="Arial"/>
                <a:buNone/>
              </a:pPr>
              <a:r>
                <a:rPr lang="en-US" sz="1800" b="1" i="0" u="none" strike="noStrike" cap="none" dirty="0">
                  <a:solidFill>
                    <a:srgbClr val="E39717"/>
                  </a:solidFill>
                  <a:latin typeface="Enriqueta"/>
                  <a:ea typeface="Enriqueta"/>
                  <a:cs typeface="Enriqueta"/>
                  <a:sym typeface="Enriqueta"/>
                </a:rPr>
                <a:t>Eligible Business Stage &amp; Size</a:t>
              </a:r>
              <a:endParaRPr sz="1800" b="0" i="0" u="none" strike="noStrike" cap="none" dirty="0">
                <a:solidFill>
                  <a:srgbClr val="E39717"/>
                </a:solidFill>
                <a:latin typeface="Enriqueta"/>
                <a:ea typeface="Enriqueta"/>
                <a:cs typeface="Enriqueta"/>
                <a:sym typeface="Enriqueta"/>
              </a:endParaRPr>
            </a:p>
            <a:p>
              <a:pPr marL="457200" marR="0" lvl="0" indent="-333375" algn="l" rtl="0">
                <a:lnSpc>
                  <a:spcPct val="80000"/>
                </a:lnSpc>
                <a:spcBef>
                  <a:spcPts val="30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Currently selling goods and/or services (sales over the past 3 months of at least $500) </a:t>
              </a:r>
              <a:r>
                <a:rPr lang="en-US" sz="1800" b="0" i="1" u="none" strike="noStrike" cap="none" dirty="0">
                  <a:solidFill>
                    <a:schemeClr val="dk1"/>
                  </a:solidFill>
                  <a:latin typeface="Enriqueta"/>
                  <a:ea typeface="Enriqueta"/>
                  <a:cs typeface="Enriqueta"/>
                  <a:sym typeface="Enriqueta"/>
                </a:rPr>
                <a:t>OR </a:t>
              </a:r>
              <a:r>
                <a:rPr lang="en-US" sz="1800" b="0" i="0" u="none" strike="noStrike" cap="none" dirty="0">
                  <a:solidFill>
                    <a:schemeClr val="dk1"/>
                  </a:solidFill>
                  <a:latin typeface="Enriqueta"/>
                  <a:ea typeface="Enriqueta"/>
                  <a:cs typeface="Enriqueta"/>
                  <a:sym typeface="Enriqueta"/>
                </a:rPr>
                <a:t>have a legal impediment that is keeping them from doing so</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Where sales have dropped because of COVID-19 crisis, we consider evidence of sales during the 3 months prior to March 2020</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No more than $1M in business revenue over previous 12 months</a:t>
              </a:r>
              <a:endParaRPr sz="1800" b="0" i="0" u="none" strike="noStrike" cap="none" dirty="0">
                <a:solidFill>
                  <a:schemeClr val="dk1"/>
                </a:solidFill>
                <a:latin typeface="Enriqueta"/>
                <a:ea typeface="Enriqueta"/>
                <a:cs typeface="Enriqueta"/>
                <a:sym typeface="Enriqueta"/>
              </a:endParaRPr>
            </a:p>
            <a:p>
              <a:pPr marL="914400" marR="0" lvl="0" indent="0" algn="l" rtl="0">
                <a:lnSpc>
                  <a:spcPct val="80000"/>
                </a:lnSpc>
                <a:spcBef>
                  <a:spcPts val="300"/>
                </a:spcBef>
                <a:spcAft>
                  <a:spcPts val="0"/>
                </a:spcAft>
                <a:buClr>
                  <a:srgbClr val="000000"/>
                </a:buClr>
                <a:buSzPts val="1650"/>
                <a:buFont typeface="Arial"/>
                <a:buNone/>
              </a:pPr>
              <a:endParaRPr sz="18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300"/>
                </a:spcBef>
                <a:spcAft>
                  <a:spcPts val="0"/>
                </a:spcAft>
                <a:buClr>
                  <a:srgbClr val="000000"/>
                </a:buClr>
                <a:buSzPts val="1650"/>
                <a:buFont typeface="Arial"/>
                <a:buNone/>
              </a:pPr>
              <a:r>
                <a:rPr lang="en-US" sz="1800" b="1" i="0" u="none" strike="noStrike" cap="none" dirty="0">
                  <a:solidFill>
                    <a:srgbClr val="E39717"/>
                  </a:solidFill>
                  <a:latin typeface="Enriqueta"/>
                  <a:ea typeface="Enriqueta"/>
                  <a:cs typeface="Enriqueta"/>
                  <a:sym typeface="Enriqueta"/>
                </a:rPr>
                <a:t>Eligible Under Resourced Business Owners</a:t>
              </a:r>
              <a:endParaRPr sz="1800" b="1" i="0" u="none" strike="noStrike" cap="none" dirty="0">
                <a:solidFill>
                  <a:srgbClr val="E39717"/>
                </a:solidFill>
                <a:latin typeface="Enriqueta"/>
                <a:ea typeface="Enriqueta"/>
                <a:cs typeface="Enriqueta"/>
                <a:sym typeface="Enriqueta"/>
              </a:endParaRPr>
            </a:p>
            <a:p>
              <a:pPr marL="457200" marR="0" lvl="0" indent="-333375" algn="l" rtl="0">
                <a:lnSpc>
                  <a:spcPct val="80000"/>
                </a:lnSpc>
                <a:spcBef>
                  <a:spcPts val="30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Household income generally less than 500% of the Federal Poverty Guidelines</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Household assets generally less than $50,000</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Focus on entrepreneurs from traditionally under resourced communities (identifying for example as people of color, immigrants, women, LGBTQ+, with disability, veterans, etc.) and small businesses helping to create jobs in or provide services to under resourced communities</a:t>
              </a:r>
              <a:endParaRPr sz="1800" b="0" i="0" u="none" strike="noStrike" cap="none" dirty="0">
                <a:solidFill>
                  <a:schemeClr val="dk1"/>
                </a:solidFill>
                <a:latin typeface="Enriqueta"/>
                <a:ea typeface="Enriqueta"/>
                <a:cs typeface="Enriqueta"/>
                <a:sym typeface="Enriqueta"/>
              </a:endParaRPr>
            </a:p>
            <a:p>
              <a:pPr marL="0" marR="0" lvl="1" indent="0" algn="l" rtl="0">
                <a:lnSpc>
                  <a:spcPct val="80000"/>
                </a:lnSpc>
                <a:spcBef>
                  <a:spcPts val="300"/>
                </a:spcBef>
                <a:spcAft>
                  <a:spcPts val="0"/>
                </a:spcAft>
                <a:buClr>
                  <a:schemeClr val="dk1"/>
                </a:buClr>
                <a:buSzPts val="1500"/>
                <a:buFont typeface="Arial"/>
                <a:buNone/>
              </a:pPr>
              <a:endParaRPr sz="1800" b="1" i="0" u="none" strike="noStrike" cap="none" dirty="0">
                <a:solidFill>
                  <a:schemeClr val="dk1"/>
                </a:solidFill>
                <a:latin typeface="Enriqueta"/>
                <a:ea typeface="Enriqueta"/>
                <a:cs typeface="Enriqueta"/>
                <a:sym typeface="Enriquet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Enriqueta"/>
                <a:ea typeface="Enriqueta"/>
                <a:cs typeface="Enriqueta"/>
                <a:sym typeface="Enriqueta"/>
              </a:endParaRPr>
            </a:p>
          </p:txBody>
        </p:sp>
      </p:grpSp>
      <p:sp>
        <p:nvSpPr>
          <p:cNvPr id="181" name="Google Shape;181;p8"/>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2" name="Group 1">
            <a:extLst>
              <a:ext uri="{FF2B5EF4-FFF2-40B4-BE49-F238E27FC236}">
                <a16:creationId xmlns:a16="http://schemas.microsoft.com/office/drawing/2014/main" id="{2C4CFE30-93D7-4BF4-A8ED-8CDCC79D7881}"/>
              </a:ext>
            </a:extLst>
          </p:cNvPr>
          <p:cNvGrpSpPr/>
          <p:nvPr/>
        </p:nvGrpSpPr>
        <p:grpSpPr>
          <a:xfrm>
            <a:off x="1061400" y="730855"/>
            <a:ext cx="7021200" cy="4608491"/>
            <a:chOff x="1061400" y="459517"/>
            <a:chExt cx="7021200" cy="4608491"/>
          </a:xfrm>
        </p:grpSpPr>
        <p:sp>
          <p:nvSpPr>
            <p:cNvPr id="188" name="Google Shape;188;p10"/>
            <p:cNvSpPr txBox="1"/>
            <p:nvPr/>
          </p:nvSpPr>
          <p:spPr>
            <a:xfrm>
              <a:off x="1479750" y="459517"/>
              <a:ext cx="6184500" cy="76437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500"/>
                <a:buFont typeface="Arial"/>
                <a:buNone/>
              </a:pPr>
              <a:r>
                <a:rPr lang="en-US" sz="3500" b="1" i="0" u="none" strike="noStrike" cap="none">
                  <a:solidFill>
                    <a:srgbClr val="008DB1"/>
                  </a:solidFill>
                  <a:latin typeface="Enriqueta"/>
                  <a:ea typeface="Enriqueta"/>
                  <a:cs typeface="Enriqueta"/>
                  <a:sym typeface="Enriqueta"/>
                </a:rPr>
                <a:t>Response to COVID-19</a:t>
              </a:r>
              <a:endParaRPr sz="3500" b="1" i="0" u="none" strike="noStrike" cap="none">
                <a:solidFill>
                  <a:srgbClr val="008DB1"/>
                </a:solidFill>
                <a:latin typeface="Enriqueta"/>
                <a:ea typeface="Enriqueta"/>
                <a:cs typeface="Enriqueta"/>
                <a:sym typeface="Enriqueta"/>
              </a:endParaRPr>
            </a:p>
          </p:txBody>
        </p:sp>
        <p:sp>
          <p:nvSpPr>
            <p:cNvPr id="189" name="Google Shape;189;p10"/>
            <p:cNvSpPr txBox="1"/>
            <p:nvPr/>
          </p:nvSpPr>
          <p:spPr>
            <a:xfrm>
              <a:off x="1061400" y="1564908"/>
              <a:ext cx="7021200" cy="35031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200"/>
                </a:spcBef>
                <a:spcAft>
                  <a:spcPts val="0"/>
                </a:spcAft>
                <a:buClr>
                  <a:schemeClr val="dk1"/>
                </a:buClr>
                <a:buSzPts val="1100"/>
                <a:buFont typeface="Arial"/>
                <a:buNone/>
              </a:pPr>
              <a:r>
                <a:rPr lang="en-US" sz="1800" b="1" i="0" u="none" strike="noStrike" cap="none" dirty="0">
                  <a:solidFill>
                    <a:srgbClr val="E39717"/>
                  </a:solidFill>
                  <a:latin typeface="Enriqueta"/>
                  <a:ea typeface="Enriqueta"/>
                  <a:cs typeface="Enriqueta"/>
                  <a:sym typeface="Enriqueta"/>
                </a:rPr>
                <a:t>COVID-19 Rapid Response Program (</a:t>
              </a:r>
              <a:r>
                <a:rPr lang="en-US" sz="1800" b="1" dirty="0">
                  <a:solidFill>
                    <a:srgbClr val="E39717"/>
                  </a:solidFill>
                  <a:latin typeface="Enriqueta"/>
                  <a:ea typeface="Enriqueta"/>
                  <a:cs typeface="Enriqueta"/>
                  <a:sym typeface="Enriqueta"/>
                </a:rPr>
                <a:t>“RRP”)</a:t>
              </a:r>
              <a:endParaRPr sz="1800" b="1" i="0" u="none" strike="noStrike" cap="none" dirty="0">
                <a:solidFill>
                  <a:srgbClr val="E39717"/>
                </a:solidFill>
                <a:latin typeface="Enriqueta"/>
                <a:ea typeface="Enriqueta"/>
                <a:cs typeface="Enriqueta"/>
                <a:sym typeface="Enriqueta"/>
              </a:endParaRPr>
            </a:p>
            <a:p>
              <a:pPr marL="457200" marR="0" lvl="0" indent="-333375" algn="l" rtl="0">
                <a:lnSpc>
                  <a:spcPct val="80000"/>
                </a:lnSpc>
                <a:spcBef>
                  <a:spcPts val="20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Fast tracked, walk-in style </a:t>
              </a:r>
              <a:r>
                <a:rPr lang="en-US" sz="1800" b="0" i="0" u="none" strike="noStrike" cap="none" dirty="0">
                  <a:solidFill>
                    <a:schemeClr val="dk1"/>
                  </a:solidFill>
                  <a:latin typeface="Enriqueta"/>
                  <a:ea typeface="Enriqueta"/>
                  <a:cs typeface="Enriqueta"/>
                  <a:sym typeface="Enriqueta"/>
                </a:rPr>
                <a:t>support for small business impacted by COVID-19 and in need of immediate assistance (contract and legal compliance issues, loan/grant applications, financial statement review, website audit, etc.)</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RRP assistance request form</a:t>
              </a:r>
              <a:r>
                <a:rPr lang="en-US" sz="1800" b="0" i="0" u="none" strike="noStrike" cap="none" dirty="0">
                  <a:solidFill>
                    <a:schemeClr val="dk1"/>
                  </a:solidFill>
                  <a:latin typeface="Enriqueta"/>
                  <a:ea typeface="Enriqueta"/>
                  <a:cs typeface="Enriqueta"/>
                  <a:sym typeface="Enriqueta"/>
                </a:rPr>
                <a:t> available at  </a:t>
              </a:r>
              <a:r>
                <a:rPr lang="en-US" sz="1800" b="0" i="0" u="sng" strike="noStrike" cap="none" dirty="0">
                  <a:solidFill>
                    <a:schemeClr val="dk1"/>
                  </a:solidFill>
                  <a:latin typeface="Enriqueta"/>
                  <a:ea typeface="Enriqueta"/>
                  <a:cs typeface="Enriqueta"/>
                  <a:sym typeface="Enriqueta"/>
                  <a:hlinkClick r:id="rId3">
                    <a:extLst>
                      <a:ext uri="{A12FA001-AC4F-418D-AE19-62706E023703}">
                        <ahyp:hlinkClr xmlns:ahyp="http://schemas.microsoft.com/office/drawing/2018/hyperlinkcolor" val="tx"/>
                      </a:ext>
                    </a:extLst>
                  </a:hlinkClick>
                </a:rPr>
                <a:t>https://covid19.startsmallthinkbig.org/request/</a:t>
              </a:r>
              <a:r>
                <a:rPr lang="en-US" sz="1800" b="0" i="0" u="none" strike="noStrike" cap="none" dirty="0">
                  <a:solidFill>
                    <a:schemeClr val="dk1"/>
                  </a:solidFill>
                  <a:latin typeface="Enriqueta"/>
                  <a:ea typeface="Enriqueta"/>
                  <a:cs typeface="Enriqueta"/>
                  <a:sym typeface="Enriqueta"/>
                </a:rPr>
                <a:t> </a:t>
              </a:r>
              <a:endParaRPr sz="1800" b="0" i="0" u="none" strike="noStrike" cap="none" dirty="0">
                <a:solidFill>
                  <a:schemeClr val="dk1"/>
                </a:solidFill>
                <a:latin typeface="Enriqueta"/>
                <a:ea typeface="Enriqueta"/>
                <a:cs typeface="Enriqueta"/>
                <a:sym typeface="Enriqueta"/>
              </a:endParaRPr>
            </a:p>
            <a:p>
              <a:pPr marL="914400" marR="0" lvl="0" indent="0" algn="l" rtl="0">
                <a:lnSpc>
                  <a:spcPct val="80000"/>
                </a:lnSpc>
                <a:spcBef>
                  <a:spcPts val="200"/>
                </a:spcBef>
                <a:spcAft>
                  <a:spcPts val="0"/>
                </a:spcAft>
                <a:buClr>
                  <a:srgbClr val="000000"/>
                </a:buClr>
                <a:buSzPts val="1650"/>
                <a:buFont typeface="Arial"/>
                <a:buNone/>
              </a:pPr>
              <a:endParaRPr sz="1800" b="0" i="0" u="none" strike="noStrike" cap="none" dirty="0">
                <a:solidFill>
                  <a:schemeClr val="dk1"/>
                </a:solidFill>
                <a:latin typeface="Enriqueta"/>
                <a:ea typeface="Enriqueta"/>
                <a:cs typeface="Enriqueta"/>
                <a:sym typeface="Enriqueta"/>
              </a:endParaRPr>
            </a:p>
            <a:p>
              <a:pPr marL="0" marR="0" lvl="0" indent="0" algn="l" rtl="0">
                <a:lnSpc>
                  <a:spcPct val="80000"/>
                </a:lnSpc>
                <a:spcBef>
                  <a:spcPts val="0"/>
                </a:spcBef>
                <a:spcAft>
                  <a:spcPts val="0"/>
                </a:spcAft>
                <a:buClr>
                  <a:srgbClr val="000000"/>
                </a:buClr>
                <a:buSzPts val="1650"/>
                <a:buFont typeface="Arial"/>
                <a:buNone/>
              </a:pPr>
              <a:r>
                <a:rPr lang="en-US" sz="1800" b="1" i="0" u="none" strike="noStrike" cap="none" dirty="0">
                  <a:solidFill>
                    <a:srgbClr val="E39717"/>
                  </a:solidFill>
                  <a:latin typeface="Enriqueta"/>
                  <a:ea typeface="Enriqueta"/>
                  <a:cs typeface="Enriqueta"/>
                  <a:sym typeface="Enriqueta"/>
                </a:rPr>
                <a:t>COVID-19 Online Resource Hub</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200"/>
                </a:spcBef>
                <a:spcAft>
                  <a:spcPts val="0"/>
                </a:spcAft>
                <a:buClr>
                  <a:schemeClr val="dk1"/>
                </a:buClr>
                <a:buSzPts val="1650"/>
                <a:buFont typeface="Arial"/>
                <a:buChar char="●"/>
              </a:pPr>
              <a:r>
                <a:rPr lang="en-US" sz="1800" b="0" i="0" u="none" strike="noStrike" cap="none" dirty="0">
                  <a:solidFill>
                    <a:schemeClr val="dk1"/>
                  </a:solidFill>
                  <a:latin typeface="Enriqueta"/>
                  <a:ea typeface="Enriqueta"/>
                  <a:cs typeface="Enriqueta"/>
                  <a:sym typeface="Enriqueta"/>
                </a:rPr>
                <a:t>Links to webinars, presentation, articles, and other small business resources in light of COVID-19 collected on website and regularly updated</a:t>
              </a:r>
              <a:endParaRPr sz="1800" b="0" i="0" u="none" strike="noStrike" cap="none" dirty="0">
                <a:solidFill>
                  <a:schemeClr val="dk1"/>
                </a:solidFill>
                <a:latin typeface="Enriqueta"/>
                <a:ea typeface="Enriqueta"/>
                <a:cs typeface="Enriqueta"/>
                <a:sym typeface="Enriqueta"/>
              </a:endParaRPr>
            </a:p>
            <a:p>
              <a:pPr marL="457200" marR="0" lvl="0" indent="-333375" algn="l" rtl="0">
                <a:lnSpc>
                  <a:spcPct val="80000"/>
                </a:lnSpc>
                <a:spcBef>
                  <a:spcPts val="0"/>
                </a:spcBef>
                <a:spcAft>
                  <a:spcPts val="0"/>
                </a:spcAft>
                <a:buClr>
                  <a:schemeClr val="dk1"/>
                </a:buClr>
                <a:buSzPts val="1650"/>
                <a:buFont typeface="Arial"/>
                <a:buChar char="●"/>
              </a:pPr>
              <a:r>
                <a:rPr lang="en-US" sz="1800" b="1" i="0" u="none" strike="noStrike" cap="none" dirty="0">
                  <a:solidFill>
                    <a:schemeClr val="dk1"/>
                  </a:solidFill>
                  <a:latin typeface="Enriqueta"/>
                  <a:ea typeface="Enriqueta"/>
                  <a:cs typeface="Enriqueta"/>
                  <a:sym typeface="Enriqueta"/>
                </a:rPr>
                <a:t>Online resource hub</a:t>
              </a:r>
              <a:r>
                <a:rPr lang="en-US" sz="1800" b="0" i="0" u="none" strike="noStrike" cap="none" dirty="0">
                  <a:solidFill>
                    <a:schemeClr val="dk1"/>
                  </a:solidFill>
                  <a:latin typeface="Enriqueta"/>
                  <a:ea typeface="Enriqueta"/>
                  <a:cs typeface="Enriqueta"/>
                  <a:sym typeface="Enriqueta"/>
                </a:rPr>
                <a:t> available at </a:t>
              </a:r>
              <a:r>
                <a:rPr lang="en-US" sz="1800" b="0" i="0" u="sng" strike="noStrike" cap="none" dirty="0">
                  <a:solidFill>
                    <a:schemeClr val="dk1"/>
                  </a:solidFill>
                  <a:latin typeface="Enriqueta"/>
                  <a:ea typeface="Enriqueta"/>
                  <a:cs typeface="Enriqueta"/>
                  <a:sym typeface="Enriqueta"/>
                  <a:hlinkClick r:id="rId4">
                    <a:extLst>
                      <a:ext uri="{A12FA001-AC4F-418D-AE19-62706E023703}">
                        <ahyp:hlinkClr xmlns:ahyp="http://schemas.microsoft.com/office/drawing/2018/hyperlinkcolor" val="tx"/>
                      </a:ext>
                    </a:extLst>
                  </a:hlinkClick>
                </a:rPr>
                <a:t>https://www.startsmallthinkbig.org/covid19</a:t>
              </a:r>
              <a:r>
                <a:rPr lang="en-US" sz="1800" b="0" i="0" u="none" strike="noStrike" cap="none" dirty="0">
                  <a:solidFill>
                    <a:schemeClr val="dk1"/>
                  </a:solidFill>
                  <a:latin typeface="Enriqueta"/>
                  <a:ea typeface="Enriqueta"/>
                  <a:cs typeface="Enriqueta"/>
                  <a:sym typeface="Enriqueta"/>
                </a:rPr>
                <a:t> </a:t>
              </a:r>
              <a:endParaRPr sz="1800" b="0" i="0" u="none" strike="noStrike" cap="none" dirty="0">
                <a:solidFill>
                  <a:schemeClr val="dk1"/>
                </a:solidFill>
                <a:latin typeface="Enriqueta"/>
                <a:ea typeface="Enriqueta"/>
                <a:cs typeface="Enriqueta"/>
                <a:sym typeface="Enriqueta"/>
              </a:endParaRPr>
            </a:p>
          </p:txBody>
        </p:sp>
      </p:grpSp>
      <p:sp>
        <p:nvSpPr>
          <p:cNvPr id="190" name="Google Shape;190;p10"/>
          <p:cNvSpPr txBox="1"/>
          <p:nvPr/>
        </p:nvSpPr>
        <p:spPr>
          <a:xfrm>
            <a:off x="0" y="6333000"/>
            <a:ext cx="548700" cy="52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300" b="0" i="0" u="none" strike="noStrike" cap="none">
                <a:solidFill>
                  <a:schemeClr val="dk1"/>
                </a:solidFill>
                <a:latin typeface="Arial"/>
                <a:ea typeface="Arial"/>
                <a:cs typeface="Arial"/>
                <a:sym typeface="Arial"/>
              </a:rPr>
              <a:t>9</a:t>
            </a:fld>
            <a:endParaRPr sz="1300" b="0" i="0" u="none" strike="noStrike" cap="none">
              <a:solidFill>
                <a:schemeClr val="dk1"/>
              </a:solidFill>
              <a:latin typeface="Arial"/>
              <a:ea typeface="Arial"/>
              <a:cs typeface="Arial"/>
              <a:sym typeface="Arial"/>
            </a:endParaRPr>
          </a:p>
        </p:txBody>
      </p:sp>
      <p:sp>
        <p:nvSpPr>
          <p:cNvPr id="191" name="Google Shape;191;p10"/>
          <p:cNvSpPr txBox="1"/>
          <p:nvPr/>
        </p:nvSpPr>
        <p:spPr>
          <a:xfrm>
            <a:off x="8639182" y="6275082"/>
            <a:ext cx="347100" cy="36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a:t>
            </a:r>
            <a:r>
              <a:rPr lang="en-US" sz="1800" b="0" i="0" u="none" strike="noStrike" cap="none">
                <a:solidFill>
                  <a:srgbClr val="9E9E9E"/>
                </a:solidFill>
                <a:latin typeface="Arial"/>
                <a:ea typeface="Arial"/>
                <a:cs typeface="Arial"/>
                <a:sym typeface="Arial"/>
              </a:rPr>
              <a:t> </a:t>
            </a:r>
            <a:endParaRPr sz="1800" b="0" i="0" u="none" strike="noStrike" cap="none">
              <a:solidFill>
                <a:srgbClr val="9E9E9E"/>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eme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3159</Words>
  <Application>Microsoft Office PowerPoint</Application>
  <PresentationFormat>On-screen Show (4:3)</PresentationFormat>
  <Paragraphs>383</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Titillium Web</vt:lpstr>
      <vt:lpstr>Enriqueta</vt:lpstr>
      <vt:lpstr>Arial</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Evangelos Tsevdos</dc:creator>
  <cp:lastModifiedBy>Audrey Ackerman</cp:lastModifiedBy>
  <cp:revision>66</cp:revision>
  <dcterms:modified xsi:type="dcterms:W3CDTF">2021-03-24T16:49:57Z</dcterms:modified>
</cp:coreProperties>
</file>